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75" r:id="rId3"/>
    <p:sldId id="288" r:id="rId4"/>
    <p:sldId id="284" r:id="rId5"/>
    <p:sldId id="282" r:id="rId6"/>
    <p:sldId id="1714" r:id="rId7"/>
    <p:sldId id="1717" r:id="rId8"/>
    <p:sldId id="281" r:id="rId9"/>
    <p:sldId id="339" r:id="rId10"/>
    <p:sldId id="285" r:id="rId11"/>
    <p:sldId id="286" r:id="rId12"/>
    <p:sldId id="287" r:id="rId13"/>
    <p:sldId id="1705" r:id="rId14"/>
    <p:sldId id="338" r:id="rId15"/>
    <p:sldId id="1706" r:id="rId16"/>
    <p:sldId id="1709" r:id="rId17"/>
    <p:sldId id="1710" r:id="rId18"/>
    <p:sldId id="1711" r:id="rId19"/>
    <p:sldId id="1712" r:id="rId20"/>
    <p:sldId id="1713" r:id="rId21"/>
    <p:sldId id="1715" r:id="rId22"/>
    <p:sldId id="330" r:id="rId23"/>
    <p:sldId id="324" r:id="rId24"/>
    <p:sldId id="327" r:id="rId25"/>
    <p:sldId id="322" r:id="rId26"/>
    <p:sldId id="315" r:id="rId27"/>
    <p:sldId id="325" r:id="rId28"/>
    <p:sldId id="332" r:id="rId29"/>
    <p:sldId id="273" r:id="rId30"/>
    <p:sldId id="267" r:id="rId31"/>
    <p:sldId id="259" r:id="rId32"/>
    <p:sldId id="271" r:id="rId33"/>
    <p:sldId id="336" r:id="rId34"/>
    <p:sldId id="337" r:id="rId35"/>
    <p:sldId id="277" r:id="rId36"/>
    <p:sldId id="1703" r:id="rId37"/>
    <p:sldId id="1716" r:id="rId38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5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2747">
          <p15:clr>
            <a:srgbClr val="A4A3A4"/>
          </p15:clr>
        </p15:guide>
        <p15:guide id="4" orient="horz" pos="811">
          <p15:clr>
            <a:srgbClr val="A4A3A4"/>
          </p15:clr>
        </p15:guide>
        <p15:guide id="5" pos="408">
          <p15:clr>
            <a:srgbClr val="A4A3A4"/>
          </p15:clr>
        </p15:guide>
        <p15:guide id="6" pos="53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 Mondeel" initials="HM" lastIdx="1" clrIdx="0">
    <p:extLst>
      <p:ext uri="{19B8F6BF-5375-455C-9EA6-DF929625EA0E}">
        <p15:presenceInfo xmlns:p15="http://schemas.microsoft.com/office/powerpoint/2012/main" userId="Herman Monde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5D76"/>
    <a:srgbClr val="F3F7FC"/>
    <a:srgbClr val="184350"/>
    <a:srgbClr val="388CB6"/>
    <a:srgbClr val="3E5C6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1905" autoAdjust="0"/>
  </p:normalViewPr>
  <p:slideViewPr>
    <p:cSldViewPr snapToObjects="1">
      <p:cViewPr varScale="1">
        <p:scale>
          <a:sx n="138" d="100"/>
          <a:sy n="138" d="100"/>
        </p:scale>
        <p:origin x="1464" y="184"/>
      </p:cViewPr>
      <p:guideLst>
        <p:guide orient="horz" pos="505"/>
        <p:guide orient="horz" pos="3072"/>
        <p:guide orient="horz" pos="2747"/>
        <p:guide orient="horz" pos="811"/>
        <p:guide pos="408"/>
        <p:guide pos="5353"/>
      </p:guideLst>
    </p:cSldViewPr>
  </p:slideViewPr>
  <p:outlineViewPr>
    <p:cViewPr>
      <p:scale>
        <a:sx n="33" d="100"/>
        <a:sy n="33" d="100"/>
      </p:scale>
      <p:origin x="0" y="-355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82" d="100"/>
          <a:sy n="82" d="100"/>
        </p:scale>
        <p:origin x="-3132" y="-84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07DF-2202-4BA8-BDB6-4A94C4E1249F}" type="datetimeFigureOut">
              <a:rPr lang="en-GB" smtClean="0"/>
              <a:pPr/>
              <a:t>27/05/2019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BE544-F562-4C35-A9FD-B90A56CB17E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831F-9B2E-456E-A65A-E6850032F803}" type="datetimeFigureOut">
              <a:rPr lang="nl-NL" smtClean="0"/>
              <a:pPr/>
              <a:t>27-05-19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CCD01-D426-423B-AF6B-42A66387078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Demak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816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</a:t>
            </a:r>
            <a:r>
              <a:rPr lang="nl-NL" dirty="0" err="1"/>
              <a:t>subsidence</a:t>
            </a:r>
            <a:r>
              <a:rPr lang="nl-NL" dirty="0"/>
              <a:t> in 30 </a:t>
            </a:r>
            <a:r>
              <a:rPr lang="nl-NL" dirty="0" err="1"/>
              <a:t>years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more </a:t>
            </a:r>
            <a:r>
              <a:rPr lang="nl-NL" dirty="0" err="1"/>
              <a:t>than</a:t>
            </a:r>
            <a:r>
              <a:rPr lang="nl-NL" dirty="0"/>
              <a:t> 3 m</a:t>
            </a:r>
          </a:p>
          <a:p>
            <a:r>
              <a:rPr lang="nl-NL" dirty="0"/>
              <a:t>Vroeger ook al overstroming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64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 </a:t>
            </a:r>
            <a:r>
              <a:rPr lang="nl-NL" dirty="0" err="1"/>
              <a:t>to</a:t>
            </a:r>
            <a:r>
              <a:rPr lang="nl-NL" dirty="0"/>
              <a:t> 9 cm /</a:t>
            </a:r>
            <a:r>
              <a:rPr lang="nl-NL" dirty="0" err="1"/>
              <a:t>year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1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Populaiton</a:t>
            </a:r>
            <a:r>
              <a:rPr lang="nl-NL" dirty="0"/>
              <a:t> Jakarta </a:t>
            </a:r>
          </a:p>
          <a:p>
            <a:r>
              <a:rPr lang="nl-NL" dirty="0"/>
              <a:t>Semarang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7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T1 valt bij ons eens per 100 jaar</a:t>
            </a:r>
          </a:p>
          <a:p>
            <a:r>
              <a:rPr lang="nl-NL" dirty="0"/>
              <a:t>T100 ongeveer 100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048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52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Construction </a:t>
            </a:r>
            <a:r>
              <a:rPr lang="nl-NL" dirty="0" err="1"/>
              <a:t>Cost</a:t>
            </a:r>
            <a:r>
              <a:rPr lang="nl-NL" dirty="0"/>
              <a:t> 7.5 </a:t>
            </a:r>
            <a:r>
              <a:rPr lang="nl-NL" dirty="0" err="1"/>
              <a:t>million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5037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CCD01-D426-423B-AF6B-42A66387078E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57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F3F7FC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681" y="3182008"/>
            <a:ext cx="6518207" cy="790380"/>
          </a:xfrm>
        </p:spPr>
        <p:txBody>
          <a:bodyPr wrap="square"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0" kern="3000" spc="0" normalizeH="0" baseline="0">
                <a:solidFill>
                  <a:schemeClr val="bg1"/>
                </a:solidFill>
                <a:latin typeface="Segoe UI Light" pitchFamily="34" charset="0"/>
                <a:ea typeface="Ebrima" pitchFamily="2" charset="0"/>
                <a:cs typeface="Ebr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1"/>
          </p:nvPr>
        </p:nvSpPr>
        <p:spPr>
          <a:xfrm>
            <a:off x="1979677" y="3972388"/>
            <a:ext cx="6518209" cy="388475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tekst 21"/>
          <p:cNvSpPr>
            <a:spLocks noGrp="1"/>
          </p:cNvSpPr>
          <p:nvPr>
            <p:ph type="body" sz="quarter" idx="12"/>
          </p:nvPr>
        </p:nvSpPr>
        <p:spPr>
          <a:xfrm>
            <a:off x="1979677" y="4360863"/>
            <a:ext cx="6518209" cy="209142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3F7FC"/>
                </a:solidFill>
              </a:defRPr>
            </a:lvl2pPr>
            <a:lvl3pPr>
              <a:defRPr>
                <a:solidFill>
                  <a:srgbClr val="F3F7FC"/>
                </a:solidFill>
              </a:defRPr>
            </a:lvl3pPr>
            <a:lvl4pPr>
              <a:defRPr>
                <a:solidFill>
                  <a:srgbClr val="F3F7FC"/>
                </a:solidFill>
              </a:defRPr>
            </a:lvl4pPr>
            <a:lvl5pPr>
              <a:defRPr>
                <a:solidFill>
                  <a:srgbClr val="F3F7F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620523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7701" y="3985260"/>
            <a:ext cx="7850188" cy="428625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34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3506264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639481" y="801688"/>
            <a:ext cx="2531123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2"/>
          </p:nvPr>
        </p:nvSpPr>
        <p:spPr>
          <a:xfrm>
            <a:off x="6303821" y="801688"/>
            <a:ext cx="2840179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0" y="2866970"/>
            <a:ext cx="281860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2951800" y="2866970"/>
            <a:ext cx="3755280" cy="2009830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6840280" y="2866970"/>
            <a:ext cx="2303720" cy="2009829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media 5"/>
          <p:cNvSpPr>
            <a:spLocks noGrp="1"/>
          </p:cNvSpPr>
          <p:nvPr>
            <p:ph type="media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3741484"/>
            <a:ext cx="5615940" cy="78486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nl-NL" dirty="0" err="1"/>
              <a:t>www.witteveenbos.com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29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627460"/>
            <a:ext cx="9144000" cy="4300538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964406"/>
            <a:ext cx="7847012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650"/>
              </a:lnSpc>
              <a:defRPr sz="1650" b="0" kern="1500" baseline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3"/>
          </p:nvPr>
        </p:nvSpPr>
        <p:spPr>
          <a:xfrm>
            <a:off x="647716" y="1393040"/>
            <a:ext cx="7847013" cy="16466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2"/>
          </p:nvPr>
        </p:nvSpPr>
        <p:spPr>
          <a:xfrm>
            <a:off x="647714" y="3039675"/>
            <a:ext cx="3355975" cy="1888331"/>
          </a:xfrm>
          <a:prstGeom prst="rect">
            <a:avLst/>
          </a:prstGeom>
          <a:solidFill>
            <a:srgbClr val="184350"/>
          </a:solidFill>
        </p:spPr>
        <p:txBody>
          <a:bodyPr/>
          <a:lstStyle>
            <a:lvl1pPr>
              <a:defRPr>
                <a:solidFill>
                  <a:srgbClr val="F3F7FC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3593" y="4927999"/>
            <a:ext cx="527246" cy="21550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25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3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8080-D662-46EE-89C9-31C79A8D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DB6D1-FC7F-47D4-A720-CB0258B0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694E0-880D-421C-B1E2-74EF96366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224EF7-D651-4381-8286-1C9675E456C2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27573-966C-4B03-94DE-F673794BB2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10 juni 2011</a:t>
            </a:r>
          </a:p>
        </p:txBody>
      </p:sp>
    </p:spTree>
    <p:extLst>
      <p:ext uri="{BB962C8B-B14F-4D97-AF65-F5344CB8AC3E}">
        <p14:creationId xmlns:p14="http://schemas.microsoft.com/office/powerpoint/2010/main" val="4150791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/>
          </p:nvPr>
        </p:nvSpPr>
        <p:spPr>
          <a:xfrm>
            <a:off x="647700" y="1716088"/>
            <a:ext cx="7848600" cy="3160712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1"/>
          </p:nvPr>
        </p:nvSpPr>
        <p:spPr>
          <a:xfrm>
            <a:off x="647700" y="3256800"/>
            <a:ext cx="2880000" cy="1620000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3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isation page (Dut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jdelijke aanduiding voor tekst 3"/>
          <p:cNvSpPr>
            <a:spLocks noGrp="1"/>
          </p:cNvSpPr>
          <p:nvPr userDrawn="1">
            <p:ph type="body" sz="quarter" idx="11"/>
          </p:nvPr>
        </p:nvSpPr>
        <p:spPr>
          <a:xfrm>
            <a:off x="647701" y="3637486"/>
            <a:ext cx="7847900" cy="1239314"/>
          </a:xfrm>
        </p:spPr>
        <p:txBody>
          <a:bodyPr/>
          <a:lstStyle/>
          <a:p>
            <a:pPr lvl="0"/>
            <a:r>
              <a:rPr lang="en-US" sz="650"/>
              <a:t>Edit Master text styles</a:t>
            </a:r>
          </a:p>
        </p:txBody>
      </p:sp>
      <p:graphicFrame>
        <p:nvGraphicFramePr>
          <p:cNvPr id="8" name="Tabel 7"/>
          <p:cNvGraphicFramePr>
            <a:graphicFrameLocks noGrp="1"/>
          </p:cNvGraphicFramePr>
          <p:nvPr userDrawn="1"/>
        </p:nvGraphicFramePr>
        <p:xfrm>
          <a:off x="647701" y="973146"/>
          <a:ext cx="7847900" cy="2391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8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isation pag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jdelijke aanduiding voor tekst 3"/>
          <p:cNvSpPr>
            <a:spLocks noGrp="1"/>
          </p:cNvSpPr>
          <p:nvPr userDrawn="1">
            <p:ph type="body" sz="quarter" idx="11"/>
          </p:nvPr>
        </p:nvSpPr>
        <p:spPr>
          <a:xfrm>
            <a:off x="647701" y="3637486"/>
            <a:ext cx="7847900" cy="1239314"/>
          </a:xfrm>
        </p:spPr>
        <p:txBody>
          <a:bodyPr/>
          <a:lstStyle/>
          <a:p>
            <a:pPr lvl="0"/>
            <a:r>
              <a:rPr lang="en-US" sz="650"/>
              <a:t>Edit Master text styles</a:t>
            </a:r>
          </a:p>
        </p:txBody>
      </p:sp>
      <p:graphicFrame>
        <p:nvGraphicFramePr>
          <p:cNvPr id="8" name="Tabel 7"/>
          <p:cNvGraphicFramePr>
            <a:graphicFrameLocks noGrp="1"/>
          </p:cNvGraphicFramePr>
          <p:nvPr userDrawn="1"/>
        </p:nvGraphicFramePr>
        <p:xfrm>
          <a:off x="647701" y="973146"/>
          <a:ext cx="7847900" cy="2391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8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tc>
                  <a:txBody>
                    <a:bodyPr/>
                    <a:lstStyle/>
                    <a:p>
                      <a:endParaRPr lang="nl-NL" sz="650" kern="1200" baseline="0" dirty="0">
                        <a:solidFill>
                          <a:srgbClr val="184350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0" marR="0" marT="18000" marB="324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647700" y="1716087"/>
            <a:ext cx="7847901" cy="26447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mer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2644775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9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1"/>
          </p:nvPr>
        </p:nvSpPr>
        <p:spPr>
          <a:xfrm>
            <a:off x="647700" y="3256800"/>
            <a:ext cx="2880000" cy="1620000"/>
          </a:xfrm>
          <a:solidFill>
            <a:srgbClr val="18435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0"/>
          </p:nvPr>
        </p:nvSpPr>
        <p:spPr>
          <a:xfrm>
            <a:off x="647700" y="1716088"/>
            <a:ext cx="7847901" cy="3160711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26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801688"/>
            <a:ext cx="9144000" cy="407511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193208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9987" y="3219545"/>
            <a:ext cx="7845613" cy="428625"/>
          </a:xfrm>
        </p:spPr>
        <p:txBody>
          <a:bodyPr lIns="0" tIns="0" rIns="180000" bIns="0" anchor="t">
            <a:noAutofit/>
          </a:bodyPr>
          <a:lstStyle>
            <a:lvl1pPr algn="l">
              <a:lnSpc>
                <a:spcPts val="2200"/>
              </a:lnSpc>
              <a:defRPr sz="2200" b="1" kern="15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649987" y="3648171"/>
            <a:ext cx="7847901" cy="1228628"/>
          </a:xfrm>
        </p:spPr>
        <p:txBody>
          <a:bodyPr>
            <a:noAutofit/>
          </a:bodyPr>
          <a:lstStyle>
            <a:lvl1pPr marL="230400" indent="-230400">
              <a:buFont typeface="Segoe UI Semibold" pitchFamily="34" charset="0"/>
              <a:buChar char="˗"/>
              <a:defRPr/>
            </a:lvl1pPr>
            <a:lvl2pPr marL="576900" indent="-342900">
              <a:buFont typeface="Segoe UI Semibold" pitchFamily="34" charset="0"/>
              <a:buChar char="·"/>
              <a:defRPr/>
            </a:lvl2pPr>
            <a:lvl3pPr marL="709200" indent="-230400">
              <a:buFont typeface="Segoe UI Semibold" pitchFamily="34" charset="0"/>
              <a:buChar char="˗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429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-screen (title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5"/>
          <p:cNvSpPr>
            <a:spLocks noGrp="1"/>
          </p:cNvSpPr>
          <p:nvPr>
            <p:ph type="pic" sz="quarter" idx="10"/>
          </p:nvPr>
        </p:nvSpPr>
        <p:spPr>
          <a:xfrm>
            <a:off x="0" y="801688"/>
            <a:ext cx="9144000" cy="4075112"/>
          </a:xfrm>
          <a:solidFill>
            <a:srgbClr val="184350"/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7701" y="1287463"/>
            <a:ext cx="7850188" cy="4286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2200"/>
              </a:lnSpc>
              <a:defRPr sz="2200" b="0" kern="1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68355" y="4876800"/>
            <a:ext cx="527246" cy="2667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100" b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44259A67-670E-4C64-97AA-2ABF111DB1C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29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700" y="1287463"/>
            <a:ext cx="7850188" cy="636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923669"/>
            <a:ext cx="7850188" cy="2437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pic>
        <p:nvPicPr>
          <p:cNvPr id="5" name="Afbeelding 4" descr="LogoWB_Color.jp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48000" y="216000"/>
            <a:ext cx="1324800" cy="3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0" r:id="rId4"/>
    <p:sldLayoutId id="2147483663" r:id="rId5"/>
    <p:sldLayoutId id="2147483659" r:id="rId6"/>
    <p:sldLayoutId id="2147483658" r:id="rId7"/>
    <p:sldLayoutId id="2147483653" r:id="rId8"/>
    <p:sldLayoutId id="2147483664" r:id="rId9"/>
    <p:sldLayoutId id="2147483654" r:id="rId10"/>
    <p:sldLayoutId id="2147483655" r:id="rId11"/>
    <p:sldLayoutId id="2147483665" r:id="rId12"/>
    <p:sldLayoutId id="2147483656" r:id="rId13"/>
    <p:sldLayoutId id="2147483668" r:id="rId14"/>
    <p:sldLayoutId id="2147483669" r:id="rId15"/>
    <p:sldLayoutId id="2147483670" r:id="rId16"/>
  </p:sldLayoutIdLst>
  <p:hf hdr="0" ftr="0"/>
  <p:txStyles>
    <p:titleStyle>
      <a:lvl1pPr algn="l" defTabSz="457200" rtl="0" eaLnBrk="1" latinLnBrk="0" hangingPunct="1">
        <a:lnSpc>
          <a:spcPts val="2200"/>
        </a:lnSpc>
        <a:spcBef>
          <a:spcPct val="0"/>
        </a:spcBef>
        <a:buNone/>
        <a:defRPr sz="2200" b="0" kern="1200">
          <a:solidFill>
            <a:srgbClr val="005D76"/>
          </a:solidFill>
          <a:latin typeface="Segoe UI Semibold" pitchFamily="34" charset="0"/>
          <a:ea typeface="+mj-ea"/>
          <a:cs typeface="Arial" pitchFamily="34" charset="0"/>
        </a:defRPr>
      </a:lvl1pPr>
    </p:titleStyle>
    <p:bodyStyle>
      <a:lvl1pPr marL="0" indent="0" algn="l" defTabSz="457200" rtl="0" eaLnBrk="1" latinLnBrk="0" hangingPunct="1">
        <a:lnSpc>
          <a:spcPct val="150000"/>
        </a:lnSpc>
        <a:spcBef>
          <a:spcPts val="0"/>
        </a:spcBef>
        <a:buFont typeface="Arial" pitchFamily="34" charset="0"/>
        <a:buNone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228600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479425" indent="-242888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·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701675" indent="-22860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nl-NL" sz="1600" kern="1200" dirty="0" smtClean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708025" indent="-234950" algn="l" defTabSz="457200" rtl="0" eaLnBrk="1" latinLnBrk="0" hangingPunct="1">
        <a:lnSpc>
          <a:spcPct val="150000"/>
        </a:lnSpc>
        <a:spcBef>
          <a:spcPts val="0"/>
        </a:spcBef>
        <a:buFont typeface="Segoe UI Semibold" pitchFamily="34" charset="0"/>
        <a:buChar char="˗"/>
        <a:defRPr lang="en-GB" sz="1600" kern="1200" dirty="0">
          <a:solidFill>
            <a:srgbClr val="184350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/D:/JCDS%20-%20Deltares%20-%20ICE%20-%20September%2012%202012/Donothing%20urban%20area%20Jawa.avi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7755988A-C4A4-4FF9-8075-F7845601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040" y="2946333"/>
            <a:ext cx="3169920" cy="2377440"/>
          </a:xfrm>
          <a:prstGeom prst="rect">
            <a:avLst/>
          </a:prstGeom>
          <a:noFill/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1886761"/>
            <a:ext cx="8174393" cy="790380"/>
          </a:xfrm>
        </p:spPr>
        <p:txBody>
          <a:bodyPr/>
          <a:lstStyle/>
          <a:p>
            <a:r>
              <a:rPr lang="nl-NL" sz="4000" b="1" dirty="0">
                <a:solidFill>
                  <a:schemeClr val="tx2">
                    <a:lumMod val="25000"/>
                  </a:schemeClr>
                </a:solidFill>
              </a:rPr>
              <a:t>Banjir dan Rob - de strijd tegen overstromingen – hoe </a:t>
            </a:r>
            <a:r>
              <a:rPr lang="nl-NL" sz="4000" b="1" dirty="0" err="1">
                <a:solidFill>
                  <a:schemeClr val="tx2">
                    <a:lumMod val="25000"/>
                  </a:schemeClr>
                </a:solidFill>
              </a:rPr>
              <a:t>Indonesie</a:t>
            </a:r>
            <a:r>
              <a:rPr lang="nl-NL" sz="4000" b="1" dirty="0">
                <a:solidFill>
                  <a:schemeClr val="tx2">
                    <a:lumMod val="25000"/>
                  </a:schemeClr>
                </a:solidFill>
              </a:rPr>
              <a:t> langzaam wegzakt onder de zee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979677" y="2557858"/>
            <a:ext cx="6518209" cy="388475"/>
          </a:xfrm>
        </p:spPr>
        <p:txBody>
          <a:bodyPr/>
          <a:lstStyle/>
          <a:p>
            <a:r>
              <a:rPr lang="nl-NL" sz="1800" dirty="0">
                <a:solidFill>
                  <a:schemeClr val="tx2">
                    <a:lumMod val="25000"/>
                  </a:schemeClr>
                </a:solidFill>
              </a:rPr>
              <a:t>Herman Mondeel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sz="1800" dirty="0"/>
              <a:t> </a:t>
            </a:r>
            <a:r>
              <a:rPr lang="nl-NL" sz="1800" dirty="0" err="1"/>
              <a:t>once</a:t>
            </a:r>
            <a:r>
              <a:rPr lang="nl-NL" sz="1800" dirty="0"/>
              <a:t> per </a:t>
            </a:r>
            <a:r>
              <a:rPr lang="nl-NL" sz="1800" dirty="0" err="1"/>
              <a:t>year</a:t>
            </a:r>
            <a:r>
              <a:rPr lang="nl-NL" sz="1800" dirty="0"/>
              <a:t> 100 mm in </a:t>
            </a:r>
            <a:r>
              <a:rPr lang="nl-NL" sz="1800" dirty="0" err="1"/>
              <a:t>one</a:t>
            </a:r>
            <a:r>
              <a:rPr lang="nl-NL" sz="1800" dirty="0"/>
              <a:t> </a:t>
            </a:r>
            <a:r>
              <a:rPr lang="nl-NL" sz="1800" dirty="0" err="1"/>
              <a:t>day</a:t>
            </a:r>
            <a:endParaRPr lang="nl-NL" sz="1800" dirty="0"/>
          </a:p>
          <a:p>
            <a:pPr>
              <a:buFontTx/>
              <a:buChar char="-"/>
            </a:pPr>
            <a:r>
              <a:rPr lang="nl-NL" sz="1800" dirty="0"/>
              <a:t> </a:t>
            </a:r>
            <a:r>
              <a:rPr lang="nl-NL" sz="1800" dirty="0" err="1"/>
              <a:t>once</a:t>
            </a:r>
            <a:r>
              <a:rPr lang="nl-NL" sz="1800" dirty="0"/>
              <a:t> per 100 </a:t>
            </a:r>
            <a:r>
              <a:rPr lang="nl-NL" sz="1800" dirty="0" err="1"/>
              <a:t>years</a:t>
            </a:r>
            <a:r>
              <a:rPr lang="nl-NL" sz="1800" dirty="0"/>
              <a:t>: 200 mm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Rainfall</a:t>
            </a:r>
            <a:r>
              <a:rPr lang="nl-NL" dirty="0"/>
              <a:t> (Banjir)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33039052-95AA-4360-856D-9F91A4B46EED}"/>
              </a:ext>
            </a:extLst>
          </p:cNvPr>
          <p:cNvSpPr txBox="1">
            <a:spLocks/>
          </p:cNvSpPr>
          <p:nvPr/>
        </p:nvSpPr>
        <p:spPr>
          <a:xfrm>
            <a:off x="661076" y="1721908"/>
            <a:ext cx="7847901" cy="2644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2286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479425" indent="-242888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·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701675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70802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en-GB" sz="1600" kern="1200" dirty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7" descr="tarik becak">
            <a:extLst>
              <a:ext uri="{FF2B5EF4-FFF2-40B4-BE49-F238E27FC236}">
                <a16:creationId xmlns:a16="http://schemas.microsoft.com/office/drawing/2014/main" id="{79439112-C35A-461E-97ED-4DF1DDBB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05" y="2419634"/>
            <a:ext cx="4427985" cy="27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675969" y="1240531"/>
            <a:ext cx="7847901" cy="2644775"/>
          </a:xfrm>
        </p:spPr>
        <p:txBody>
          <a:bodyPr/>
          <a:lstStyle/>
          <a:p>
            <a:r>
              <a:rPr lang="nl-NL" dirty="0"/>
              <a:t>- Source </a:t>
            </a:r>
            <a:r>
              <a:rPr lang="nl-NL" dirty="0" err="1"/>
              <a:t>potable</a:t>
            </a:r>
            <a:r>
              <a:rPr lang="nl-NL" dirty="0"/>
              <a:t> water:</a:t>
            </a:r>
          </a:p>
          <a:p>
            <a:pPr lvl="2"/>
            <a:r>
              <a:rPr lang="nl-NL" dirty="0"/>
              <a:t>Water </a:t>
            </a:r>
            <a:r>
              <a:rPr lang="nl-NL" dirty="0" err="1"/>
              <a:t>supply</a:t>
            </a:r>
            <a:r>
              <a:rPr lang="nl-NL" dirty="0"/>
              <a:t> companies 60%;</a:t>
            </a:r>
          </a:p>
          <a:p>
            <a:pPr lvl="2"/>
            <a:r>
              <a:rPr lang="nl-NL" dirty="0" err="1"/>
              <a:t>Others</a:t>
            </a:r>
            <a:r>
              <a:rPr lang="nl-NL" dirty="0"/>
              <a:t>: 40%;</a:t>
            </a:r>
          </a:p>
          <a:p>
            <a:r>
              <a:rPr lang="nl-NL" dirty="0"/>
              <a:t>- Non revenu water: 40%</a:t>
            </a:r>
          </a:p>
          <a:p>
            <a:r>
              <a:rPr lang="nl-NL" dirty="0"/>
              <a:t>- No 24/7delivery</a:t>
            </a:r>
          </a:p>
          <a:p>
            <a:pPr>
              <a:buFontTx/>
              <a:buChar char="-"/>
            </a:pPr>
            <a:endParaRPr lang="nl-NL" sz="18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47700" y="815181"/>
            <a:ext cx="7850189" cy="428625"/>
          </a:xfrm>
        </p:spPr>
        <p:txBody>
          <a:bodyPr/>
          <a:lstStyle/>
          <a:p>
            <a:r>
              <a:rPr lang="nl-NL" dirty="0"/>
              <a:t>Water </a:t>
            </a:r>
            <a:r>
              <a:rPr lang="nl-NL" dirty="0" err="1"/>
              <a:t>supply</a:t>
            </a:r>
            <a:r>
              <a:rPr lang="nl-NL" dirty="0"/>
              <a:t> and </a:t>
            </a:r>
            <a:r>
              <a:rPr lang="nl-NL" dirty="0" err="1"/>
              <a:t>groundwater</a:t>
            </a:r>
            <a:r>
              <a:rPr lang="nl-NL" dirty="0"/>
              <a:t> </a:t>
            </a:r>
            <a:r>
              <a:rPr lang="nl-NL" dirty="0" err="1"/>
              <a:t>extraction</a:t>
            </a:r>
            <a:endParaRPr lang="nl-NL" dirty="0"/>
          </a:p>
        </p:txBody>
      </p:sp>
      <p:pic>
        <p:nvPicPr>
          <p:cNvPr id="6" name="Afbeelding 7" descr="groundwatersal.png">
            <a:extLst>
              <a:ext uri="{FF2B5EF4-FFF2-40B4-BE49-F238E27FC236}">
                <a16:creationId xmlns:a16="http://schemas.microsoft.com/office/drawing/2014/main" id="{17409EBB-AFF4-456B-AAE0-84927BEE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39833"/>
            <a:ext cx="4102803" cy="210366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EBF3A2-38E8-4EDF-A229-11332C46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068" y="3034186"/>
            <a:ext cx="1898574" cy="210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916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Solid waste and water </a:t>
            </a:r>
            <a:r>
              <a:rPr lang="nl-NL" dirty="0" err="1"/>
              <a:t>quality</a:t>
            </a:r>
            <a:endParaRPr lang="nl-NL" dirty="0"/>
          </a:p>
        </p:txBody>
      </p:sp>
      <p:pic>
        <p:nvPicPr>
          <p:cNvPr id="5" name="Picture 15" descr="096pluit048">
            <a:extLst>
              <a:ext uri="{FF2B5EF4-FFF2-40B4-BE49-F238E27FC236}">
                <a16:creationId xmlns:a16="http://schemas.microsoft.com/office/drawing/2014/main" id="{A51FDCC9-236D-4469-9A9F-C642A7C2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16086"/>
            <a:ext cx="3747619" cy="281071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1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0BAC79-9B83-4625-AD8C-67779620C4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3946E1-14C1-4CC2-9414-B571B106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National Capital Integrated Coastal Development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A6C24-8C26-4D36-B5F1-A0CBA1714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357F1-8370-445C-9FA2-703036CA996D}"/>
              </a:ext>
            </a:extLst>
          </p:cNvPr>
          <p:cNvSpPr/>
          <p:nvPr/>
        </p:nvSpPr>
        <p:spPr>
          <a:xfrm>
            <a:off x="-21483" y="2913687"/>
            <a:ext cx="9144000" cy="1026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B6DDCF-3FD1-434B-A884-B7294592E294}"/>
              </a:ext>
            </a:extLst>
          </p:cNvPr>
          <p:cNvGrpSpPr/>
          <p:nvPr/>
        </p:nvGrpSpPr>
        <p:grpSpPr>
          <a:xfrm>
            <a:off x="525904" y="3003798"/>
            <a:ext cx="8156222" cy="702589"/>
            <a:chOff x="108377" y="339057"/>
            <a:chExt cx="8997243" cy="775036"/>
          </a:xfrm>
        </p:grpSpPr>
        <p:pic>
          <p:nvPicPr>
            <p:cNvPr id="8" name="Picture 2" descr="Image result for logo menko kemaritiman png">
              <a:extLst>
                <a:ext uri="{FF2B5EF4-FFF2-40B4-BE49-F238E27FC236}">
                  <a16:creationId xmlns:a16="http://schemas.microsoft.com/office/drawing/2014/main" id="{35B1B5A0-E18B-4A71-9890-A7FA7211E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702" y="384032"/>
              <a:ext cx="746881" cy="662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logo kemenko perekonomian png">
              <a:extLst>
                <a:ext uri="{FF2B5EF4-FFF2-40B4-BE49-F238E27FC236}">
                  <a16:creationId xmlns:a16="http://schemas.microsoft.com/office/drawing/2014/main" id="{02307D63-365E-4D61-B451-57018195F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112" y="368187"/>
              <a:ext cx="576429" cy="664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 result for logo dki png">
              <a:extLst>
                <a:ext uri="{FF2B5EF4-FFF2-40B4-BE49-F238E27FC236}">
                  <a16:creationId xmlns:a16="http://schemas.microsoft.com/office/drawing/2014/main" id="{19A2AA7D-545F-4E14-A5C2-4046F043D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85" y="398756"/>
              <a:ext cx="534522" cy="60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Image result for logo bappenas png">
              <a:extLst>
                <a:ext uri="{FF2B5EF4-FFF2-40B4-BE49-F238E27FC236}">
                  <a16:creationId xmlns:a16="http://schemas.microsoft.com/office/drawing/2014/main" id="{D8238D30-34C0-47AC-B78E-10BD53392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811" y="376939"/>
              <a:ext cx="734398" cy="626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Image result for logo pupr png">
              <a:extLst>
                <a:ext uri="{FF2B5EF4-FFF2-40B4-BE49-F238E27FC236}">
                  <a16:creationId xmlns:a16="http://schemas.microsoft.com/office/drawing/2014/main" id="{1DAEDB6F-EB38-4769-B2AB-AE5187D88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451" y="407328"/>
              <a:ext cx="549557" cy="593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Image result for logo lhk png">
              <a:extLst>
                <a:ext uri="{FF2B5EF4-FFF2-40B4-BE49-F238E27FC236}">
                  <a16:creationId xmlns:a16="http://schemas.microsoft.com/office/drawing/2014/main" id="{92E1029C-CA1B-45AD-8DE6-7D3362B7F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183" y="362874"/>
              <a:ext cx="713666" cy="62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Related image">
              <a:extLst>
                <a:ext uri="{FF2B5EF4-FFF2-40B4-BE49-F238E27FC236}">
                  <a16:creationId xmlns:a16="http://schemas.microsoft.com/office/drawing/2014/main" id="{BE26DAB3-31F9-4233-A491-002FCD92A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382" y="406661"/>
              <a:ext cx="716907" cy="70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2" descr="Image result for logo bppt png">
              <a:extLst>
                <a:ext uri="{FF2B5EF4-FFF2-40B4-BE49-F238E27FC236}">
                  <a16:creationId xmlns:a16="http://schemas.microsoft.com/office/drawing/2014/main" id="{87071AF7-0F60-4929-8F5E-259F0384E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03" y="527677"/>
              <a:ext cx="560255" cy="340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4" descr="Image result for logo pushidros png">
              <a:extLst>
                <a:ext uri="{FF2B5EF4-FFF2-40B4-BE49-F238E27FC236}">
                  <a16:creationId xmlns:a16="http://schemas.microsoft.com/office/drawing/2014/main" id="{50928D68-8BFE-4A60-9FDE-1C82E38C8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77" y="424392"/>
              <a:ext cx="474137" cy="67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 descr="Image result for logo banten png">
              <a:extLst>
                <a:ext uri="{FF2B5EF4-FFF2-40B4-BE49-F238E27FC236}">
                  <a16:creationId xmlns:a16="http://schemas.microsoft.com/office/drawing/2014/main" id="{03999D64-1F1C-4A09-B208-772EFF7C3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823" y="384890"/>
              <a:ext cx="591830" cy="610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 descr="Image result for logo jabar png">
              <a:extLst>
                <a:ext uri="{FF2B5EF4-FFF2-40B4-BE49-F238E27FC236}">
                  <a16:creationId xmlns:a16="http://schemas.microsoft.com/office/drawing/2014/main" id="{0502FAB1-06A0-4B62-BA11-39D4470B8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169" y="384891"/>
              <a:ext cx="546451" cy="610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0" descr="Image result for logo kemendagri png">
              <a:extLst>
                <a:ext uri="{FF2B5EF4-FFF2-40B4-BE49-F238E27FC236}">
                  <a16:creationId xmlns:a16="http://schemas.microsoft.com/office/drawing/2014/main" id="{5B38460F-6A52-4C56-AA11-F31157F28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406" y="339057"/>
              <a:ext cx="957884" cy="71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Image result for logo setkab png">
              <a:extLst>
                <a:ext uri="{FF2B5EF4-FFF2-40B4-BE49-F238E27FC236}">
                  <a16:creationId xmlns:a16="http://schemas.microsoft.com/office/drawing/2014/main" id="{7823B587-42B0-4C27-B2B1-CF8E9BEF7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037" y="457951"/>
              <a:ext cx="729822" cy="53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4" descr="Image result for logo kemenkeu png">
              <a:extLst>
                <a:ext uri="{FF2B5EF4-FFF2-40B4-BE49-F238E27FC236}">
                  <a16:creationId xmlns:a16="http://schemas.microsoft.com/office/drawing/2014/main" id="{9B2E9C62-6F70-48A7-B0E9-56A808B1C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892" y="429099"/>
              <a:ext cx="534187" cy="495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Image result for logo atr bpn png">
              <a:extLst>
                <a:ext uri="{FF2B5EF4-FFF2-40B4-BE49-F238E27FC236}">
                  <a16:creationId xmlns:a16="http://schemas.microsoft.com/office/drawing/2014/main" id="{CB3E369A-1FD6-4C40-B55C-9B3518F59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911" y="498738"/>
              <a:ext cx="412460" cy="39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Image result for logo kkp png">
              <a:extLst>
                <a:ext uri="{FF2B5EF4-FFF2-40B4-BE49-F238E27FC236}">
                  <a16:creationId xmlns:a16="http://schemas.microsoft.com/office/drawing/2014/main" id="{7F18A37F-4F89-4804-8EED-6D28373AA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670" y="398756"/>
              <a:ext cx="552295" cy="55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918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50DCAE-1079-4926-A76A-CD70F2C0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821574"/>
            <a:ext cx="7850189" cy="428625"/>
          </a:xfrm>
        </p:spPr>
        <p:txBody>
          <a:bodyPr/>
          <a:lstStyle/>
          <a:p>
            <a:r>
              <a:rPr lang="en-US" altLang="en-US" sz="2400" dirty="0"/>
              <a:t>National Capital Integrated Coastal Development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69602-F8CF-4E73-9F2B-194C400ED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2DB1E1-97F3-4CD8-87E4-FEEB6DD877D5}"/>
              </a:ext>
            </a:extLst>
          </p:cNvPr>
          <p:cNvGrpSpPr/>
          <p:nvPr/>
        </p:nvGrpSpPr>
        <p:grpSpPr>
          <a:xfrm>
            <a:off x="397446" y="1336528"/>
            <a:ext cx="8134399" cy="3795554"/>
            <a:chOff x="934703" y="2450751"/>
            <a:chExt cx="7292759" cy="3402841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571412D-CC10-40F3-8990-724EABB37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703" y="4366239"/>
              <a:ext cx="1426113" cy="313026"/>
            </a:xfrm>
            <a:prstGeom prst="roundRect">
              <a:avLst>
                <a:gd name="adj" fmla="val 3904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0038" tIns="0" rIns="0" bIns="0" anchor="ctr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876" b="1" dirty="0">
                  <a:solidFill>
                    <a:srgbClr val="DD4A6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Flooding from sea</a:t>
              </a:r>
            </a:p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876" b="1" dirty="0">
                  <a:ln>
                    <a:prstDash val="solid"/>
                  </a:ln>
                  <a:solidFill>
                    <a:srgbClr val="DD4A6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(Red Zone)</a:t>
              </a:r>
              <a:endParaRPr lang="ko-KR" altLang="en-US" sz="876" b="1" dirty="0">
                <a:ln>
                  <a:prstDash val="solid"/>
                </a:ln>
                <a:solidFill>
                  <a:srgbClr val="DD4A65"/>
                </a:solidFill>
                <a:latin typeface="Tahoma" panose="020B0604030504040204" pitchFamily="34" charset="0"/>
                <a:ea typeface="Arial Unicode MS" panose="020B06040202020202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E8C98CB7-B202-48E3-B831-213C64CA3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3399" y="5194200"/>
              <a:ext cx="1254062" cy="313026"/>
            </a:xfrm>
            <a:prstGeom prst="roundRect">
              <a:avLst>
                <a:gd name="adj" fmla="val 39045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17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0038" tIns="0" rIns="0" bIns="0" anchor="ctr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876" b="1" dirty="0">
                  <a:solidFill>
                    <a:srgbClr val="7E61E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Flooding from rivers</a:t>
              </a:r>
            </a:p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876" b="1" dirty="0">
                  <a:ln>
                    <a:prstDash val="solid"/>
                  </a:ln>
                  <a:solidFill>
                    <a:srgbClr val="7E61E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(Blue Zone)</a:t>
              </a:r>
              <a:endParaRPr lang="ko-KR" altLang="en-US" sz="876" b="1" dirty="0">
                <a:ln>
                  <a:prstDash val="solid"/>
                </a:ln>
                <a:solidFill>
                  <a:srgbClr val="7E61E4"/>
                </a:solidFill>
                <a:latin typeface="Tahoma" panose="020B0604030504040204" pitchFamily="34" charset="0"/>
                <a:ea typeface="Arial Unicode MS" panose="020B0604020202020204" pitchFamily="50" charset="-127"/>
                <a:cs typeface="Tahoma" panose="020B0604030504040204" pitchFamily="34" charset="0"/>
              </a:endParaRPr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962ABD4-ADB2-4A25-A266-5EAA6CD58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34704" y="2450751"/>
              <a:ext cx="7292758" cy="3402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5FB9AD0-BB47-4235-A901-67BAEF0A4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966" y="4159233"/>
              <a:ext cx="1426113" cy="320391"/>
            </a:xfrm>
            <a:prstGeom prst="roundRect">
              <a:avLst>
                <a:gd name="adj" fmla="val 3904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17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0038" tIns="0" rIns="0" bIns="0" anchor="ctr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1000" b="1" dirty="0">
                  <a:solidFill>
                    <a:srgbClr val="DD4A6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Flooding from sea</a:t>
              </a:r>
            </a:p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1000" b="1" dirty="0">
                  <a:ln>
                    <a:prstDash val="solid"/>
                  </a:ln>
                  <a:solidFill>
                    <a:srgbClr val="DD4A6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(Red Zone)</a:t>
              </a:r>
              <a:endParaRPr lang="ko-KR" altLang="en-US" sz="1000" b="1" dirty="0">
                <a:ln>
                  <a:prstDash val="solid"/>
                </a:ln>
                <a:solidFill>
                  <a:srgbClr val="DD4A65"/>
                </a:solidFill>
                <a:latin typeface="Tahoma" panose="020B0604030504040204" pitchFamily="34" charset="0"/>
                <a:ea typeface="Arial Unicode MS" panose="020B06040202020202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B5234521-50FC-44F7-8235-4572F651E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9548" y="5076259"/>
              <a:ext cx="1486848" cy="320391"/>
            </a:xfrm>
            <a:prstGeom prst="roundRect">
              <a:avLst>
                <a:gd name="adj" fmla="val 39045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17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0038" tIns="0" rIns="0" bIns="0" anchor="ctr">
              <a:spAutoFit/>
              <a:scene3d>
                <a:camera prst="orthographicFront">
                  <a:rot lat="0" lon="0" rev="0"/>
                </a:camera>
                <a:lightRig rig="glow" dir="t"/>
              </a:scene3d>
              <a:sp3d prstMaterial="softEdge"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1000" b="1" dirty="0">
                  <a:solidFill>
                    <a:srgbClr val="7E61E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Flooding from rivers</a:t>
              </a:r>
            </a:p>
            <a:p>
              <a:pPr algn="ctr">
                <a:lnSpc>
                  <a:spcPct val="90000"/>
                </a:lnSpc>
                <a:buSzPct val="80000"/>
                <a:defRPr/>
              </a:pPr>
              <a:r>
                <a:rPr lang="en-US" altLang="ko-KR" sz="1000" b="1" dirty="0">
                  <a:ln>
                    <a:prstDash val="solid"/>
                  </a:ln>
                  <a:solidFill>
                    <a:srgbClr val="7E61E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(Blue Zone)</a:t>
              </a:r>
              <a:endParaRPr lang="ko-KR" altLang="en-US" sz="1000" b="1" dirty="0">
                <a:ln>
                  <a:prstDash val="solid"/>
                </a:ln>
                <a:solidFill>
                  <a:srgbClr val="7E61E4"/>
                </a:solidFill>
                <a:latin typeface="Tahoma" panose="020B0604030504040204" pitchFamily="34" charset="0"/>
                <a:ea typeface="Arial Unicode MS" panose="020B0604020202020204" pitchFamily="50" charset="-127"/>
                <a:cs typeface="Tahoma" panose="020B0604030504040204" pitchFamily="34" charset="0"/>
              </a:endParaRPr>
            </a:p>
          </p:txBody>
        </p: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566A39-F492-444A-A6B2-7E47881D93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0" y="3888441"/>
            <a:ext cx="7848600" cy="3160712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038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3B020D-E4EE-4B26-9D81-2AEE9E658E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D2D03-9B4A-4C36-89B7-80AA74B3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E9CAB-6891-4438-B1DF-0CA49D477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FD27571-8BED-455C-9F52-56120DD3E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6" y="-95356"/>
            <a:ext cx="7452320" cy="53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6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0E493E-CAA7-4DC3-B52B-0D9A77B44D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391D13-1B41-4B67-AB65-8373696C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AA5044-F8B2-4DDC-B647-70A09177D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05AE7-872C-4A9C-B7E7-8F7A20F72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F51D2-DB8D-4637-A892-ADD3C838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0"/>
            <a:ext cx="68246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5D9CC6-6107-42DB-BACD-E1D6EDDA6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B21A7-61DC-468D-9721-804E6004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652728-E409-4AF6-88B9-0CEEC9795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5F195-AB7A-4764-8261-C69B6A425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9FA75-3D79-45ED-91E3-592A49CB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4" y="0"/>
            <a:ext cx="70349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31308-8710-4F52-BADC-0B6EE03F3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442CB-5971-4E9A-8CBD-84219A68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C7598F9-BDD2-4D3E-9F7E-F6A2CCCF7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E3F39-1C06-4875-A131-CD61E728A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658AB-EEFD-4F8E-956C-F370B7A8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-7970"/>
            <a:ext cx="70056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14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B2EB64-14C0-48BF-8478-3806E7CE0B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D1B152-0BB5-436A-8C9F-9AC4E58B6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06D2AD-DB64-4BC9-A2A1-E8AF284B8D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60245-2C25-4936-BF0A-DD18DE780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73C12-945C-4520-9205-7CFA7B3B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-25146"/>
            <a:ext cx="6860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0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Witteveen en Bos 1946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596183" y="1371857"/>
            <a:ext cx="5885260" cy="2839641"/>
          </a:xfrm>
        </p:spPr>
        <p:txBody>
          <a:bodyPr>
            <a:noAutofit/>
          </a:bodyPr>
          <a:lstStyle/>
          <a:p>
            <a:pPr lvl="1"/>
            <a:r>
              <a:rPr lang="nl-NL" dirty="0"/>
              <a:t>Bos (37): </a:t>
            </a:r>
            <a:r>
              <a:rPr lang="nl-NL" dirty="0" err="1"/>
              <a:t>civil</a:t>
            </a:r>
            <a:r>
              <a:rPr lang="nl-NL" dirty="0"/>
              <a:t> </a:t>
            </a:r>
            <a:r>
              <a:rPr lang="nl-NL" dirty="0" err="1"/>
              <a:t>engineer</a:t>
            </a:r>
            <a:r>
              <a:rPr lang="nl-NL" dirty="0"/>
              <a:t> (Enschede)</a:t>
            </a:r>
          </a:p>
          <a:p>
            <a:pPr lvl="1"/>
            <a:r>
              <a:rPr lang="nl-NL" dirty="0"/>
              <a:t>Witteveen (54): Director Public Works (Rotterdam)</a:t>
            </a:r>
          </a:p>
          <a:p>
            <a:pPr lvl="1"/>
            <a:r>
              <a:rPr lang="nl-NL" dirty="0"/>
              <a:t>1,100 employees</a:t>
            </a:r>
          </a:p>
          <a:p>
            <a:pPr lvl="1"/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Globally</a:t>
            </a:r>
            <a:endParaRPr lang="nl-NL" dirty="0"/>
          </a:p>
          <a:p>
            <a:pPr lvl="1"/>
            <a:r>
              <a:rPr lang="nl-NL" dirty="0" err="1"/>
              <a:t>Aim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contribute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SDG’s</a:t>
            </a:r>
            <a:endParaRPr lang="nl-NL" dirty="0"/>
          </a:p>
          <a:p>
            <a:pPr lvl="1"/>
            <a:r>
              <a:rPr lang="nl-NL" dirty="0"/>
              <a:t>Office in Jakarta </a:t>
            </a:r>
            <a:r>
              <a:rPr lang="nl-NL" dirty="0" err="1"/>
              <a:t>since</a:t>
            </a:r>
            <a:r>
              <a:rPr lang="nl-NL" dirty="0"/>
              <a:t> 1978</a:t>
            </a:r>
          </a:p>
          <a:p>
            <a:pPr lvl="2"/>
            <a:endParaRPr lang="nl-NL" dirty="0"/>
          </a:p>
          <a:p>
            <a:endParaRPr lang="nl-NL" dirty="0"/>
          </a:p>
        </p:txBody>
      </p:sp>
      <p:pic>
        <p:nvPicPr>
          <p:cNvPr id="6" name="Tijdelijke aanduiding voor afbeelding 5" descr="Afbeelding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39" t="4523" r="6026" b="12371"/>
          <a:stretch>
            <a:fillRect/>
          </a:stretch>
        </p:blipFill>
        <p:spPr>
          <a:xfrm>
            <a:off x="6812900" y="32646"/>
            <a:ext cx="2301386" cy="2085246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Afbeelding 4" descr="wereldkaart.jpg">
            <a:extLst>
              <a:ext uri="{FF2B5EF4-FFF2-40B4-BE49-F238E27FC236}">
                <a16:creationId xmlns:a16="http://schemas.microsoft.com/office/drawing/2014/main" id="{0586A042-8DCB-490A-9CF1-5D615F1E76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9" t="3115" r="1702" b="3397"/>
          <a:stretch>
            <a:fillRect/>
          </a:stretch>
        </p:blipFill>
        <p:spPr>
          <a:xfrm>
            <a:off x="4211959" y="2497460"/>
            <a:ext cx="4898269" cy="2658974"/>
          </a:xfrm>
          <a:prstGeom prst="rect">
            <a:avLst/>
          </a:prstGeom>
        </p:spPr>
      </p:pic>
      <p:pic>
        <p:nvPicPr>
          <p:cNvPr id="8" name="Afbeelding 4" descr="https://sustainabledevelopment.un.org/content/images/E_SDG_Icons-02.jpg">
            <a:extLst>
              <a:ext uri="{FF2B5EF4-FFF2-40B4-BE49-F238E27FC236}">
                <a16:creationId xmlns:a16="http://schemas.microsoft.com/office/drawing/2014/main" id="{3B1A736C-7D30-4956-95F3-699FCD73B34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5939" y="4192451"/>
            <a:ext cx="726563" cy="72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6" descr="https://sustainabledevelopment.un.org/content/images/E_SDG_Icons-06.jpg">
            <a:extLst>
              <a:ext uri="{FF2B5EF4-FFF2-40B4-BE49-F238E27FC236}">
                <a16:creationId xmlns:a16="http://schemas.microsoft.com/office/drawing/2014/main" id="{D62C4F0E-4670-4F31-AFBD-DD8409FAAE12}"/>
              </a:ext>
            </a:extLst>
          </p:cNvPr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95206" y="4202018"/>
            <a:ext cx="726026" cy="6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7" descr="https://sustainabledevelopment.un.org/content/images/E_SDG_Icons-09.jpg">
            <a:extLst>
              <a:ext uri="{FF2B5EF4-FFF2-40B4-BE49-F238E27FC236}">
                <a16:creationId xmlns:a16="http://schemas.microsoft.com/office/drawing/2014/main" id="{F61E6DFF-4F75-4F64-8AB4-B46A5499E219}"/>
              </a:ext>
            </a:extLst>
          </p:cNvPr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818463" y="4202018"/>
            <a:ext cx="726026" cy="6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8" descr="https://sustainabledevelopment.un.org/content/images/E_SDG_Icons-12.jpg">
            <a:extLst>
              <a:ext uri="{FF2B5EF4-FFF2-40B4-BE49-F238E27FC236}">
                <a16:creationId xmlns:a16="http://schemas.microsoft.com/office/drawing/2014/main" id="{68A57159-A182-4111-BC32-81486575FC81}"/>
              </a:ext>
            </a:extLst>
          </p:cNvPr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641720" y="4202018"/>
            <a:ext cx="726026" cy="6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9" descr="https://sustainabledevelopment.un.org/content/images/E_SDG_Icons-15.jpg">
            <a:extLst>
              <a:ext uri="{FF2B5EF4-FFF2-40B4-BE49-F238E27FC236}">
                <a16:creationId xmlns:a16="http://schemas.microsoft.com/office/drawing/2014/main" id="{0B90129C-9A12-4520-949F-AA10A8D78C5C}"/>
              </a:ext>
            </a:extLst>
          </p:cNvPr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485933" y="4211498"/>
            <a:ext cx="726026" cy="6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41D82-9285-438F-8352-D3EDCC3915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DA17F9-C31A-4459-894D-95E668F336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A3986-7E86-4A68-B24D-9F4C5E2A6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01E88-1F00-43A9-AB1E-2F779FDA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-6842"/>
            <a:ext cx="6930342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2C5C20-35B9-457A-A436-8B472BD0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25998"/>
            <a:ext cx="7850189" cy="428625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Imagine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2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E54E2-40E2-4C2E-B05E-313F3332E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B95913-5B10-4C57-AD44-07F27411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Banger polder Semarang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81AF8-8D03-453F-A507-4783F95EF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21</a:t>
            </a:fld>
            <a:endParaRPr lang="en-GB" dirty="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9082D9E0-F1A6-4412-BFC0-FCD3D5C1D6A2}"/>
              </a:ext>
            </a:extLst>
          </p:cNvPr>
          <p:cNvGrpSpPr>
            <a:grpSpLocks/>
          </p:cNvGrpSpPr>
          <p:nvPr/>
        </p:nvGrpSpPr>
        <p:grpSpPr bwMode="auto">
          <a:xfrm>
            <a:off x="3635896" y="1563638"/>
            <a:ext cx="5475312" cy="3579862"/>
            <a:chOff x="697" y="810"/>
            <a:chExt cx="4388" cy="3357"/>
          </a:xfrm>
        </p:grpSpPr>
        <p:pic>
          <p:nvPicPr>
            <p:cNvPr id="8" name="Picture 74" descr="Kaart Semarang.jpg">
              <a:extLst>
                <a:ext uri="{FF2B5EF4-FFF2-40B4-BE49-F238E27FC236}">
                  <a16:creationId xmlns:a16="http://schemas.microsoft.com/office/drawing/2014/main" id="{1AAD05B4-8A13-4742-B3BD-056D70D6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" t="8263" r="10120" b="46875"/>
            <a:stretch>
              <a:fillRect/>
            </a:stretch>
          </p:blipFill>
          <p:spPr bwMode="auto">
            <a:xfrm>
              <a:off x="697" y="810"/>
              <a:ext cx="4366" cy="3357"/>
            </a:xfrm>
            <a:prstGeom prst="rect">
              <a:avLst/>
            </a:prstGeom>
            <a:noFill/>
            <a:ln w="9525">
              <a:solidFill>
                <a:srgbClr val="07E1E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7" descr="DISTRICTA.wmf">
              <a:extLst>
                <a:ext uri="{FF2B5EF4-FFF2-40B4-BE49-F238E27FC236}">
                  <a16:creationId xmlns:a16="http://schemas.microsoft.com/office/drawing/2014/main" id="{88D8C856-9057-4868-8942-E00010ED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2" r="37604"/>
            <a:stretch>
              <a:fillRect/>
            </a:stretch>
          </p:blipFill>
          <p:spPr bwMode="auto">
            <a:xfrm>
              <a:off x="4140" y="1604"/>
              <a:ext cx="945" cy="2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37">
              <a:extLst>
                <a:ext uri="{FF2B5EF4-FFF2-40B4-BE49-F238E27FC236}">
                  <a16:creationId xmlns:a16="http://schemas.microsoft.com/office/drawing/2014/main" id="{78731D07-F498-4CAA-8256-E490E12A1C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1531"/>
              <a:ext cx="841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Verdana" panose="020B0604030504040204" pitchFamily="34" charset="0"/>
                <a:buChar char="–"/>
                <a:defRPr sz="2400">
                  <a:solidFill>
                    <a:srgbClr val="0073BA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§"/>
                <a:defRPr sz="2400">
                  <a:solidFill>
                    <a:srgbClr val="0073BA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Verdana" panose="020B0604030504040204" pitchFamily="34" charset="0"/>
                <a:buChar char="–"/>
                <a:defRPr sz="2400">
                  <a:solidFill>
                    <a:srgbClr val="0073BA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 sz="2000">
                  <a:solidFill>
                    <a:srgbClr val="0073BA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FF33CC"/>
                  </a:solidFill>
                  <a:latin typeface="Constantia" panose="02030602050306030303" pitchFamily="18" charset="0"/>
                </a:rPr>
                <a:t>Banger Area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4437C1B7-6303-46D4-8E38-2939D870CD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35" y="3330"/>
              <a:ext cx="216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4320" indent="-274320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chemeClr val="accent3"/>
                </a:buClr>
                <a:buSzPct val="95000"/>
                <a:buFont typeface="Wingdings 2"/>
                <a:buNone/>
                <a:defRPr/>
              </a:pPr>
              <a:r>
                <a:rPr lang="en-US" sz="2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</a:rPr>
                <a:t>City of  Semarang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4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10AA-328A-46DD-B55F-CA670FFD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RTL nieuws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45B14-E87A-47FD-A45B-997E50CE9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AB294-8215-4A44-9AF5-98B440974C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85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4290-09D6-414A-8CF8-3C8CE123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Polder Semarang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CCB4B-599D-4A05-9E56-546B99B96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D45C8-EB62-4DE5-9FEE-4BB64A7153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sz="1200" dirty="0" err="1"/>
              <a:t>Subdistrict</a:t>
            </a:r>
            <a:r>
              <a:rPr lang="nl-NL" sz="1200" dirty="0"/>
              <a:t> East Semarang</a:t>
            </a:r>
          </a:p>
          <a:p>
            <a:pPr marL="514350" lvl="1" indent="-285750">
              <a:buFontTx/>
              <a:buChar char="-"/>
            </a:pPr>
            <a:r>
              <a:rPr lang="nl-NL" sz="1200" dirty="0"/>
              <a:t>530 ha</a:t>
            </a:r>
          </a:p>
          <a:p>
            <a:pPr marL="514350" lvl="1" indent="-285750">
              <a:buFontTx/>
              <a:buChar char="-"/>
            </a:pPr>
            <a:r>
              <a:rPr lang="nl-NL" sz="1200" dirty="0"/>
              <a:t>85,000 </a:t>
            </a:r>
            <a:r>
              <a:rPr lang="nl-NL" sz="1200" dirty="0" err="1"/>
              <a:t>inhabitants</a:t>
            </a:r>
            <a:endParaRPr lang="nl-NL" sz="1200" dirty="0"/>
          </a:p>
          <a:p>
            <a:pPr marL="285750" indent="-285750">
              <a:buFontTx/>
              <a:buChar char="-"/>
            </a:pPr>
            <a:r>
              <a:rPr lang="en-US" altLang="nl-NL" sz="1200" dirty="0"/>
              <a:t>Income:</a:t>
            </a:r>
          </a:p>
          <a:p>
            <a:pPr marL="514350" lvl="1" indent="-285750">
              <a:buFontTx/>
              <a:buChar char="-"/>
            </a:pPr>
            <a:r>
              <a:rPr lang="en-US" altLang="nl-NL" sz="1200" dirty="0"/>
              <a:t>48% below poverty line;</a:t>
            </a:r>
          </a:p>
          <a:p>
            <a:pPr marL="514350" lvl="1" indent="-285750">
              <a:buFontTx/>
              <a:buChar char="-"/>
            </a:pPr>
            <a:r>
              <a:rPr lang="en-US" altLang="nl-NL" sz="1200" dirty="0"/>
              <a:t>40 % vulnerable to poverty</a:t>
            </a:r>
            <a:r>
              <a:rPr lang="en-GB" altLang="nl-NL" sz="1200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altLang="nl-NL" sz="1200" dirty="0"/>
              <a:t>Main infrastructure:</a:t>
            </a:r>
          </a:p>
          <a:p>
            <a:pPr marL="0" lvl="1" indent="0"/>
            <a:r>
              <a:rPr lang="en-GB" altLang="nl-NL" sz="1200" dirty="0"/>
              <a:t>railways;</a:t>
            </a:r>
          </a:p>
          <a:p>
            <a:pPr marL="514350" lvl="1" indent="-285750">
              <a:buFontTx/>
              <a:buChar char="-"/>
            </a:pPr>
            <a:r>
              <a:rPr lang="en-GB" altLang="nl-NL" sz="1200" dirty="0"/>
              <a:t>main road to harbour;</a:t>
            </a:r>
          </a:p>
          <a:p>
            <a:pPr marL="514350" lvl="1" indent="-285750">
              <a:buFontTx/>
              <a:buChar char="-"/>
            </a:pPr>
            <a:r>
              <a:rPr lang="en-GB" altLang="nl-NL" sz="1200" dirty="0"/>
              <a:t>highway Jakarta-Surabaya;</a:t>
            </a:r>
          </a:p>
          <a:p>
            <a:pPr marL="514350" lvl="1" indent="-285750">
              <a:buFontTx/>
              <a:buChar char="-"/>
            </a:pPr>
            <a:r>
              <a:rPr lang="en-GB" altLang="nl-NL" sz="1200" dirty="0"/>
              <a:t>harbour.</a:t>
            </a:r>
          </a:p>
          <a:p>
            <a:pPr marL="514350" lvl="1" indent="-285750">
              <a:buFontTx/>
              <a:buChar char="-"/>
            </a:pPr>
            <a:endParaRPr lang="nl-NL" dirty="0"/>
          </a:p>
          <a:p>
            <a:pPr marL="514350" lvl="1" indent="-285750">
              <a:buFontTx/>
              <a:buChar char="-"/>
            </a:pPr>
            <a:endParaRPr lang="nl-NL" dirty="0"/>
          </a:p>
        </p:txBody>
      </p:sp>
      <p:pic>
        <p:nvPicPr>
          <p:cNvPr id="5" name="Picture 6" descr="Kota Semarang">
            <a:extLst>
              <a:ext uri="{FF2B5EF4-FFF2-40B4-BE49-F238E27FC236}">
                <a16:creationId xmlns:a16="http://schemas.microsoft.com/office/drawing/2014/main" id="{A94562D6-A38B-42E8-8B62-57C064EB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52" y="53578"/>
            <a:ext cx="38611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03BE02B-0101-411F-9D89-76CA85B8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845" y="1193799"/>
            <a:ext cx="900113" cy="3224213"/>
          </a:xfrm>
          <a:custGeom>
            <a:avLst/>
            <a:gdLst>
              <a:gd name="T0" fmla="*/ 0 w 1201003"/>
              <a:gd name="T1" fmla="*/ 354785 h 4299044"/>
              <a:gd name="T2" fmla="*/ 692583 w 1201003"/>
              <a:gd name="T3" fmla="*/ 0 h 4299044"/>
              <a:gd name="T4" fmla="*/ 1195045 w 1201003"/>
              <a:gd name="T5" fmla="*/ 1296341 h 4299044"/>
              <a:gd name="T6" fmla="*/ 855543 w 1201003"/>
              <a:gd name="T7" fmla="*/ 4298374 h 4299044"/>
              <a:gd name="T8" fmla="*/ 244441 w 1201003"/>
              <a:gd name="T9" fmla="*/ 4052752 h 4299044"/>
              <a:gd name="T10" fmla="*/ 0 w 1201003"/>
              <a:gd name="T11" fmla="*/ 354785 h 42990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1003"/>
              <a:gd name="T19" fmla="*/ 0 h 4299044"/>
              <a:gd name="T20" fmla="*/ 1201003 w 1201003"/>
              <a:gd name="T21" fmla="*/ 4299044 h 42990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1003" h="4299044">
                <a:moveTo>
                  <a:pt x="0" y="354841"/>
                </a:moveTo>
                <a:lnTo>
                  <a:pt x="696036" y="0"/>
                </a:lnTo>
                <a:lnTo>
                  <a:pt x="1201003" y="1296537"/>
                </a:lnTo>
                <a:lnTo>
                  <a:pt x="859809" y="4299044"/>
                </a:lnTo>
                <a:lnTo>
                  <a:pt x="245660" y="4053385"/>
                </a:lnTo>
                <a:lnTo>
                  <a:pt x="0" y="354841"/>
                </a:lnTo>
                <a:close/>
              </a:path>
            </a:pathLst>
          </a:custGeom>
          <a:noFill/>
          <a:ln w="4445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nl-NL" sz="1800"/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01A05C15-8336-4C31-862E-667F1972972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901250" y="3322846"/>
            <a:ext cx="14037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nl-NL" b="1" baseline="-25000">
                <a:solidFill>
                  <a:srgbClr val="FF0000"/>
                </a:solidFill>
              </a:rPr>
              <a:t>Banjir Kanal Timur</a:t>
            </a:r>
            <a:endParaRPr lang="nl-NL" altLang="nl-NL" b="1" baseline="-25000">
              <a:solidFill>
                <a:srgbClr val="FF0000"/>
              </a:solidFill>
            </a:endParaRPr>
          </a:p>
        </p:txBody>
      </p:sp>
      <p:sp>
        <p:nvSpPr>
          <p:cNvPr id="8" name="Freeform 24">
            <a:extLst>
              <a:ext uri="{FF2B5EF4-FFF2-40B4-BE49-F238E27FC236}">
                <a16:creationId xmlns:a16="http://schemas.microsoft.com/office/drawing/2014/main" id="{423597CB-FBD2-4F5F-9EA8-3729CDDBBFC9}"/>
              </a:ext>
            </a:extLst>
          </p:cNvPr>
          <p:cNvSpPr>
            <a:spLocks/>
          </p:cNvSpPr>
          <p:nvPr/>
        </p:nvSpPr>
        <p:spPr bwMode="auto">
          <a:xfrm>
            <a:off x="7007810" y="437752"/>
            <a:ext cx="377429" cy="3725466"/>
          </a:xfrm>
          <a:custGeom>
            <a:avLst/>
            <a:gdLst>
              <a:gd name="T0" fmla="*/ 317 w 317"/>
              <a:gd name="T1" fmla="*/ 0 h 3129"/>
              <a:gd name="T2" fmla="*/ 51 w 317"/>
              <a:gd name="T3" fmla="*/ 549 h 3129"/>
              <a:gd name="T4" fmla="*/ 25 w 317"/>
              <a:gd name="T5" fmla="*/ 629 h 3129"/>
              <a:gd name="T6" fmla="*/ 0 w 317"/>
              <a:gd name="T7" fmla="*/ 771 h 3129"/>
              <a:gd name="T8" fmla="*/ 45 w 317"/>
              <a:gd name="T9" fmla="*/ 907 h 3129"/>
              <a:gd name="T10" fmla="*/ 175 w 317"/>
              <a:gd name="T11" fmla="*/ 1178 h 3129"/>
              <a:gd name="T12" fmla="*/ 193 w 317"/>
              <a:gd name="T13" fmla="*/ 1311 h 3129"/>
              <a:gd name="T14" fmla="*/ 193 w 317"/>
              <a:gd name="T15" fmla="*/ 1471 h 3129"/>
              <a:gd name="T16" fmla="*/ 96 w 317"/>
              <a:gd name="T17" fmla="*/ 1790 h 3129"/>
              <a:gd name="T18" fmla="*/ 51 w 317"/>
              <a:gd name="T19" fmla="*/ 2091 h 3129"/>
              <a:gd name="T20" fmla="*/ 25 w 317"/>
              <a:gd name="T21" fmla="*/ 2383 h 3129"/>
              <a:gd name="T22" fmla="*/ 0 w 317"/>
              <a:gd name="T23" fmla="*/ 3129 h 3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7" h="3129">
                <a:moveTo>
                  <a:pt x="317" y="0"/>
                </a:moveTo>
                <a:lnTo>
                  <a:pt x="51" y="549"/>
                </a:lnTo>
                <a:lnTo>
                  <a:pt x="25" y="629"/>
                </a:lnTo>
                <a:lnTo>
                  <a:pt x="0" y="771"/>
                </a:lnTo>
                <a:lnTo>
                  <a:pt x="45" y="907"/>
                </a:lnTo>
                <a:lnTo>
                  <a:pt x="175" y="1178"/>
                </a:lnTo>
                <a:lnTo>
                  <a:pt x="193" y="1311"/>
                </a:lnTo>
                <a:lnTo>
                  <a:pt x="193" y="1471"/>
                </a:lnTo>
                <a:lnTo>
                  <a:pt x="96" y="1790"/>
                </a:lnTo>
                <a:lnTo>
                  <a:pt x="51" y="2091"/>
                </a:lnTo>
                <a:lnTo>
                  <a:pt x="25" y="2383"/>
                </a:lnTo>
                <a:lnTo>
                  <a:pt x="0" y="3129"/>
                </a:lnTo>
              </a:path>
            </a:pathLst>
          </a:custGeom>
          <a:noFill/>
          <a:ln w="5715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350"/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BF333C8C-5D87-4BC1-8854-32528005664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6161872" y="3214498"/>
            <a:ext cx="14037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nl-NL" b="1" baseline="-25000">
                <a:solidFill>
                  <a:srgbClr val="FF0000"/>
                </a:solidFill>
              </a:rPr>
              <a:t>Kali Banger</a:t>
            </a:r>
            <a:endParaRPr lang="nl-NL" altLang="nl-NL" b="1" baseline="-25000">
              <a:solidFill>
                <a:srgbClr val="FF0000"/>
              </a:solidFill>
            </a:endParaRPr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B000D542-FEB2-4D30-AFDA-53BA1B2F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267" y="1462881"/>
            <a:ext cx="756047" cy="43219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nl-NL" altLang="nl-NL" b="1" baseline="-25000">
              <a:solidFill>
                <a:srgbClr val="FF0000"/>
              </a:solidFill>
            </a:endParaRPr>
          </a:p>
        </p:txBody>
      </p:sp>
      <p:sp>
        <p:nvSpPr>
          <p:cNvPr id="11" name="Line 27">
            <a:extLst>
              <a:ext uri="{FF2B5EF4-FFF2-40B4-BE49-F238E27FC236}">
                <a16:creationId xmlns:a16="http://schemas.microsoft.com/office/drawing/2014/main" id="{342318DE-C6BA-4A01-AF2F-03A7D08F90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20846" y="1462881"/>
            <a:ext cx="216694" cy="2755106"/>
          </a:xfrm>
          <a:prstGeom prst="line">
            <a:avLst/>
          </a:prstGeom>
          <a:noFill/>
          <a:ln w="762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5454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AA99-7A02-4483-909C-8601992A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Problem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ADD0F-7E20-4AC7-BD1E-E91100FE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5A700-2357-449F-ADCA-BB3D35680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93CEC-B555-4979-A7F7-9392A69A8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232026"/>
            <a:ext cx="8048261" cy="19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25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644ECA76-DC3B-4AEA-B378-3CA0E28D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nl-NL" dirty="0"/>
          </a:p>
        </p:txBody>
      </p:sp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4E10FF56-0EC8-419B-9AFD-6975F80F4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nl-NL" dirty="0"/>
          </a:p>
        </p:txBody>
      </p:sp>
      <p:grpSp>
        <p:nvGrpSpPr>
          <p:cNvPr id="91176" name="Group 35">
            <a:extLst>
              <a:ext uri="{FF2B5EF4-FFF2-40B4-BE49-F238E27FC236}">
                <a16:creationId xmlns:a16="http://schemas.microsoft.com/office/drawing/2014/main" id="{5FB0017F-D944-45AF-B60F-8A333FAD3C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69519" y="1072754"/>
            <a:ext cx="1490663" cy="2931319"/>
            <a:chOff x="5731099" y="1142984"/>
            <a:chExt cx="2760522" cy="5429288"/>
          </a:xfrm>
        </p:grpSpPr>
        <p:pic>
          <p:nvPicPr>
            <p:cNvPr id="91177" name="Picture 38" descr="Tekening Banger.jpg">
              <a:extLst>
                <a:ext uri="{FF2B5EF4-FFF2-40B4-BE49-F238E27FC236}">
                  <a16:creationId xmlns:a16="http://schemas.microsoft.com/office/drawing/2014/main" id="{F78A3DFE-3A63-47EB-A029-63D213ECA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0" t="17458" r="18340" b="2596"/>
            <a:stretch>
              <a:fillRect/>
            </a:stretch>
          </p:blipFill>
          <p:spPr bwMode="auto">
            <a:xfrm>
              <a:off x="5731099" y="1142984"/>
              <a:ext cx="2760522" cy="542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78" name="Rectangle 21">
              <a:extLst>
                <a:ext uri="{FF2B5EF4-FFF2-40B4-BE49-F238E27FC236}">
                  <a16:creationId xmlns:a16="http://schemas.microsoft.com/office/drawing/2014/main" id="{D1B399B8-0237-4577-8079-71CF07ADBA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31482" y="4871919"/>
              <a:ext cx="460138" cy="1690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nl-NL" altLang="nl-NL" sz="1350">
                <a:solidFill>
                  <a:srgbClr val="005D76"/>
                </a:solidFill>
                <a:latin typeface="Constantia" panose="02030602050306030303" pitchFamily="18" charset="0"/>
              </a:endParaRPr>
            </a:p>
          </p:txBody>
        </p:sp>
      </p:grpSp>
      <p:sp>
        <p:nvSpPr>
          <p:cNvPr id="91208" name="Rectangle 72">
            <a:extLst>
              <a:ext uri="{FF2B5EF4-FFF2-40B4-BE49-F238E27FC236}">
                <a16:creationId xmlns:a16="http://schemas.microsoft.com/office/drawing/2014/main" id="{768C7531-544A-4731-9D60-43C87B55A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956" y="3070622"/>
            <a:ext cx="276225" cy="9334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1350">
              <a:solidFill>
                <a:srgbClr val="005D76"/>
              </a:solidFill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68D8C52F-097D-45B3-A8E5-2D798908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82" y="601697"/>
            <a:ext cx="7850188" cy="636207"/>
          </a:xfrm>
        </p:spPr>
        <p:txBody>
          <a:bodyPr/>
          <a:lstStyle/>
          <a:p>
            <a:r>
              <a:rPr lang="nl-NL" altLang="nl-NL" dirty="0"/>
              <a:t>Banger Polder Semarang</a:t>
            </a:r>
          </a:p>
        </p:txBody>
      </p:sp>
      <p:grpSp>
        <p:nvGrpSpPr>
          <p:cNvPr id="4" name="Group 49">
            <a:extLst>
              <a:ext uri="{FF2B5EF4-FFF2-40B4-BE49-F238E27FC236}">
                <a16:creationId xmlns:a16="http://schemas.microsoft.com/office/drawing/2014/main" id="{FA56D5D2-FAC6-4FF9-8F86-F3AA7DE1D8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77419" y="912019"/>
            <a:ext cx="1365856" cy="777479"/>
            <a:chOff x="-252754" y="1000108"/>
            <a:chExt cx="2528695" cy="1440000"/>
          </a:xfrm>
        </p:grpSpPr>
        <p:pic>
          <p:nvPicPr>
            <p:cNvPr id="91180" name="Picture 17" descr="A-Retention basin.tif">
              <a:extLst>
                <a:ext uri="{FF2B5EF4-FFF2-40B4-BE49-F238E27FC236}">
                  <a16:creationId xmlns:a16="http://schemas.microsoft.com/office/drawing/2014/main" id="{4B7E9CCD-3706-45B8-B446-0DE8509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1000108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DA8F44-1C55-4590-8A10-23C25D8CD50B}"/>
                </a:ext>
              </a:extLst>
            </p:cNvPr>
            <p:cNvSpPr txBox="1"/>
            <p:nvPr/>
          </p:nvSpPr>
          <p:spPr>
            <a:xfrm>
              <a:off x="-252754" y="1857364"/>
              <a:ext cx="2359234" cy="5557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retention basin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FF0D9E46-1DDD-480C-A777-50D1FA068860}"/>
              </a:ext>
            </a:extLst>
          </p:cNvPr>
          <p:cNvSpPr>
            <a:spLocks noChangeAspect="1"/>
          </p:cNvSpPr>
          <p:nvPr/>
        </p:nvSpPr>
        <p:spPr>
          <a:xfrm>
            <a:off x="4305300" y="1225154"/>
            <a:ext cx="671513" cy="469106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95ED6-28B7-4BC4-B5A5-753D4C26F08F}"/>
              </a:ext>
            </a:extLst>
          </p:cNvPr>
          <p:cNvSpPr>
            <a:spLocks noChangeAspect="1"/>
          </p:cNvSpPr>
          <p:nvPr/>
        </p:nvSpPr>
        <p:spPr>
          <a:xfrm>
            <a:off x="4841081" y="912019"/>
            <a:ext cx="671513" cy="469106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grpSp>
        <p:nvGrpSpPr>
          <p:cNvPr id="5" name="Group 55">
            <a:extLst>
              <a:ext uri="{FF2B5EF4-FFF2-40B4-BE49-F238E27FC236}">
                <a16:creationId xmlns:a16="http://schemas.microsoft.com/office/drawing/2014/main" id="{57E1E93D-631F-475A-830F-B715AADA73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59054" y="1019175"/>
            <a:ext cx="1113234" cy="777479"/>
            <a:chOff x="6929454" y="1142984"/>
            <a:chExt cx="2061659" cy="1440000"/>
          </a:xfrm>
        </p:grpSpPr>
        <p:pic>
          <p:nvPicPr>
            <p:cNvPr id="91185" name="Picture 12" descr="A-Dam.tif">
              <a:extLst>
                <a:ext uri="{FF2B5EF4-FFF2-40B4-BE49-F238E27FC236}">
                  <a16:creationId xmlns:a16="http://schemas.microsoft.com/office/drawing/2014/main" id="{21A39F23-0F30-4F97-9473-5A7D404A2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54" y="1142984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0C4127-0D6F-4073-9283-D3D741FE9F36}"/>
                </a:ext>
              </a:extLst>
            </p:cNvPr>
            <p:cNvSpPr txBox="1"/>
            <p:nvPr/>
          </p:nvSpPr>
          <p:spPr>
            <a:xfrm>
              <a:off x="7575981" y="1928803"/>
              <a:ext cx="932763" cy="5557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dam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B11891D2-F019-49F1-9B53-4BD0825145F7}"/>
              </a:ext>
            </a:extLst>
          </p:cNvPr>
          <p:cNvSpPr>
            <a:spLocks noChangeAspect="1"/>
          </p:cNvSpPr>
          <p:nvPr/>
        </p:nvSpPr>
        <p:spPr>
          <a:xfrm>
            <a:off x="4733925" y="912019"/>
            <a:ext cx="671513" cy="469106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grpSp>
        <p:nvGrpSpPr>
          <p:cNvPr id="6" name="Group 54">
            <a:extLst>
              <a:ext uri="{FF2B5EF4-FFF2-40B4-BE49-F238E27FC236}">
                <a16:creationId xmlns:a16="http://schemas.microsoft.com/office/drawing/2014/main" id="{25C1ACD2-4977-4E0B-9F72-F1F478516F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50694" y="2358629"/>
            <a:ext cx="1681932" cy="777478"/>
            <a:chOff x="6143636" y="2928934"/>
            <a:chExt cx="3113232" cy="1440000"/>
          </a:xfrm>
        </p:grpSpPr>
        <p:pic>
          <p:nvPicPr>
            <p:cNvPr id="91189" name="Picture 16" descr="A-Pumping station.tif">
              <a:extLst>
                <a:ext uri="{FF2B5EF4-FFF2-40B4-BE49-F238E27FC236}">
                  <a16:creationId xmlns:a16="http://schemas.microsoft.com/office/drawing/2014/main" id="{F56CD32B-8C0B-4EBA-9EEB-F14CE402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43636" y="2928934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5C243FB-0ACE-4460-802D-FDF0B5D5DB0E}"/>
                </a:ext>
              </a:extLst>
            </p:cNvPr>
            <p:cNvSpPr txBox="1"/>
            <p:nvPr/>
          </p:nvSpPr>
          <p:spPr>
            <a:xfrm>
              <a:off x="6743824" y="3711362"/>
              <a:ext cx="2513044" cy="5557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pumping station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2B1C8EB9-E4E0-4D1E-9B15-FF8E3D2559EE}"/>
              </a:ext>
            </a:extLst>
          </p:cNvPr>
          <p:cNvSpPr>
            <a:spLocks noChangeAspect="1"/>
          </p:cNvSpPr>
          <p:nvPr/>
        </p:nvSpPr>
        <p:spPr>
          <a:xfrm rot="20301275">
            <a:off x="4285060" y="1115617"/>
            <a:ext cx="671513" cy="391715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0ECAE03-5462-432A-895E-EFB38833555E}"/>
              </a:ext>
            </a:extLst>
          </p:cNvPr>
          <p:cNvSpPr>
            <a:spLocks noChangeAspect="1"/>
          </p:cNvSpPr>
          <p:nvPr/>
        </p:nvSpPr>
        <p:spPr>
          <a:xfrm>
            <a:off x="4948237" y="1072753"/>
            <a:ext cx="501254" cy="293846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grpSp>
        <p:nvGrpSpPr>
          <p:cNvPr id="7" name="Group 53">
            <a:extLst>
              <a:ext uri="{FF2B5EF4-FFF2-40B4-BE49-F238E27FC236}">
                <a16:creationId xmlns:a16="http://schemas.microsoft.com/office/drawing/2014/main" id="{14DFBF55-A356-4BC6-9184-396358FBA3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7734" y="3587354"/>
            <a:ext cx="1567097" cy="882893"/>
            <a:chOff x="6482563" y="4846520"/>
            <a:chExt cx="2902555" cy="1635202"/>
          </a:xfrm>
        </p:grpSpPr>
        <p:pic>
          <p:nvPicPr>
            <p:cNvPr id="91194" name="Picture 14" descr="A-Dike.tif">
              <a:extLst>
                <a:ext uri="{FF2B5EF4-FFF2-40B4-BE49-F238E27FC236}">
                  <a16:creationId xmlns:a16="http://schemas.microsoft.com/office/drawing/2014/main" id="{47F75583-3631-44C6-9C04-F92C4BD9C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341" y="4846520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D867E-7CBE-4381-A57C-893E9007E506}"/>
                </a:ext>
              </a:extLst>
            </p:cNvPr>
            <p:cNvSpPr txBox="1"/>
            <p:nvPr/>
          </p:nvSpPr>
          <p:spPr>
            <a:xfrm>
              <a:off x="6482563" y="5925942"/>
              <a:ext cx="2902555" cy="555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improvement dikes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D95B8C9-C776-45A2-BE23-60B082B1BB67}"/>
              </a:ext>
            </a:extLst>
          </p:cNvPr>
          <p:cNvSpPr>
            <a:spLocks noChangeAspect="1"/>
          </p:cNvSpPr>
          <p:nvPr/>
        </p:nvSpPr>
        <p:spPr>
          <a:xfrm rot="366625">
            <a:off x="4739878" y="1058466"/>
            <a:ext cx="671513" cy="293846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grpSp>
        <p:nvGrpSpPr>
          <p:cNvPr id="8" name="Group 52">
            <a:extLst>
              <a:ext uri="{FF2B5EF4-FFF2-40B4-BE49-F238E27FC236}">
                <a16:creationId xmlns:a16="http://schemas.microsoft.com/office/drawing/2014/main" id="{8999972D-AE7F-476D-8943-D156FB2A9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7146" y="3858818"/>
            <a:ext cx="1793376" cy="882893"/>
            <a:chOff x="317767" y="5143512"/>
            <a:chExt cx="3317520" cy="1635204"/>
          </a:xfrm>
        </p:grpSpPr>
        <p:pic>
          <p:nvPicPr>
            <p:cNvPr id="91198" name="Picture 15" descr="A-Dredging.tif">
              <a:extLst>
                <a:ext uri="{FF2B5EF4-FFF2-40B4-BE49-F238E27FC236}">
                  <a16:creationId xmlns:a16="http://schemas.microsoft.com/office/drawing/2014/main" id="{96C12256-9762-40E5-AF9C-63EDF4023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5" y="5143512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B14055-800B-4D28-8232-33B92273AF70}"/>
                </a:ext>
              </a:extLst>
            </p:cNvPr>
            <p:cNvSpPr txBox="1"/>
            <p:nvPr/>
          </p:nvSpPr>
          <p:spPr>
            <a:xfrm>
              <a:off x="317767" y="6222935"/>
              <a:ext cx="3317520" cy="5557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excavation Kali Banger</a:t>
              </a: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B36FB30B-FE42-4226-ABC7-FEA95F7DA9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17074" y="3055144"/>
            <a:ext cx="1579984" cy="804395"/>
            <a:chOff x="-196018" y="3786190"/>
            <a:chExt cx="2926021" cy="1489852"/>
          </a:xfrm>
        </p:grpSpPr>
        <p:pic>
          <p:nvPicPr>
            <p:cNvPr id="91201" name="Picture 11" descr="A-Channel.tif">
              <a:extLst>
                <a:ext uri="{FF2B5EF4-FFF2-40B4-BE49-F238E27FC236}">
                  <a16:creationId xmlns:a16="http://schemas.microsoft.com/office/drawing/2014/main" id="{388C63F6-2081-4C7A-8380-4A820BC5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9" y="3786190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DC04069-513A-471F-8FE3-CFD695F7A81D}"/>
                </a:ext>
              </a:extLst>
            </p:cNvPr>
            <p:cNvSpPr txBox="1"/>
            <p:nvPr/>
          </p:nvSpPr>
          <p:spPr>
            <a:xfrm>
              <a:off x="-196018" y="4720248"/>
              <a:ext cx="2926021" cy="5557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secondary drainage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871A2F3C-85D5-41AB-987E-46CA6AFF4803}"/>
              </a:ext>
            </a:extLst>
          </p:cNvPr>
          <p:cNvSpPr>
            <a:spLocks noChangeAspect="1"/>
          </p:cNvSpPr>
          <p:nvPr/>
        </p:nvSpPr>
        <p:spPr>
          <a:xfrm>
            <a:off x="4198144" y="1072753"/>
            <a:ext cx="1079897" cy="293846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  <p:grpSp>
        <p:nvGrpSpPr>
          <p:cNvPr id="10" name="Group 50">
            <a:extLst>
              <a:ext uri="{FF2B5EF4-FFF2-40B4-BE49-F238E27FC236}">
                <a16:creationId xmlns:a16="http://schemas.microsoft.com/office/drawing/2014/main" id="{232DFD03-8DCA-4C4E-BC25-69298A467B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10856" y="1983581"/>
            <a:ext cx="1349113" cy="777479"/>
            <a:chOff x="633777" y="2346190"/>
            <a:chExt cx="2499420" cy="1440000"/>
          </a:xfrm>
        </p:grpSpPr>
        <p:pic>
          <p:nvPicPr>
            <p:cNvPr id="91205" name="Picture 10" descr="A-Weir.tif">
              <a:extLst>
                <a:ext uri="{FF2B5EF4-FFF2-40B4-BE49-F238E27FC236}">
                  <a16:creationId xmlns:a16="http://schemas.microsoft.com/office/drawing/2014/main" id="{62F72736-E807-496D-B6CC-8E90C42E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2346190"/>
              <a:ext cx="206165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F5723D-A5A0-4068-9652-B2D39D696119}"/>
                </a:ext>
              </a:extLst>
            </p:cNvPr>
            <p:cNvSpPr txBox="1"/>
            <p:nvPr/>
          </p:nvSpPr>
          <p:spPr>
            <a:xfrm>
              <a:off x="633777" y="2925543"/>
              <a:ext cx="1054394" cy="5557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5D76"/>
                  </a:solidFill>
                </a:rPr>
                <a:t>weirs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E4384BD7-5C4C-48E6-A601-C86C92C53291}"/>
              </a:ext>
            </a:extLst>
          </p:cNvPr>
          <p:cNvSpPr>
            <a:spLocks noChangeAspect="1"/>
          </p:cNvSpPr>
          <p:nvPr/>
        </p:nvSpPr>
        <p:spPr>
          <a:xfrm>
            <a:off x="4198144" y="3108723"/>
            <a:ext cx="1079897" cy="1553765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>
              <a:solidFill>
                <a:srgbClr val="005D7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4" grpId="0" animBg="1"/>
      <p:bldP spid="34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8" grpId="0" animBg="1"/>
      <p:bldP spid="48" grpId="1" animBg="1"/>
      <p:bldP spid="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B430-B8EC-4418-A399-2C370BB0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9ABC3A-67CA-4A2F-B30E-73C44515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4D792-8429-4B24-922A-3F338D863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02496-1F28-4D3A-B1F7-A6E4C6ADC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" y="0"/>
            <a:ext cx="88403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37CA40D1-2956-4D1A-B26B-21634340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nl-NL" dirty="0"/>
              <a:t>15 </a:t>
            </a:r>
            <a:r>
              <a:rPr lang="en-US" altLang="nl-NL" dirty="0" err="1"/>
              <a:t>feb</a:t>
            </a:r>
            <a:endParaRPr lang="en-US" altLang="nl-NL" dirty="0"/>
          </a:p>
        </p:txBody>
      </p:sp>
      <p:sp>
        <p:nvSpPr>
          <p:cNvPr id="46" name="Slide Number Placeholder 4">
            <a:extLst>
              <a:ext uri="{FF2B5EF4-FFF2-40B4-BE49-F238E27FC236}">
                <a16:creationId xmlns:a16="http://schemas.microsoft.com/office/drawing/2014/main" id="{5F2B5CA6-102A-42E8-A3F5-5DC06F6E9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altLang="nl-NL" dirty="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8F4DDBCE-CC9A-4C77-88E7-E607C04D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1" y="785162"/>
            <a:ext cx="7850188" cy="636207"/>
          </a:xfrm>
        </p:spPr>
        <p:txBody>
          <a:bodyPr/>
          <a:lstStyle/>
          <a:p>
            <a:r>
              <a:rPr lang="nl-NL" altLang="nl-NL" dirty="0"/>
              <a:t>Stakeholders</a:t>
            </a:r>
          </a:p>
        </p:txBody>
      </p:sp>
      <p:grpSp>
        <p:nvGrpSpPr>
          <p:cNvPr id="78892" name="Group 44">
            <a:extLst>
              <a:ext uri="{FF2B5EF4-FFF2-40B4-BE49-F238E27FC236}">
                <a16:creationId xmlns:a16="http://schemas.microsoft.com/office/drawing/2014/main" id="{C2CE1F65-8583-401E-8FAC-58827D706019}"/>
              </a:ext>
            </a:extLst>
          </p:cNvPr>
          <p:cNvGrpSpPr>
            <a:grpSpLocks/>
          </p:cNvGrpSpPr>
          <p:nvPr/>
        </p:nvGrpSpPr>
        <p:grpSpPr bwMode="auto">
          <a:xfrm>
            <a:off x="6731794" y="614363"/>
            <a:ext cx="809625" cy="3913585"/>
            <a:chOff x="4694" y="233"/>
            <a:chExt cx="680" cy="3287"/>
          </a:xfrm>
        </p:grpSpPr>
        <p:sp>
          <p:nvSpPr>
            <p:cNvPr id="78856" name="Oval 8">
              <a:extLst>
                <a:ext uri="{FF2B5EF4-FFF2-40B4-BE49-F238E27FC236}">
                  <a16:creationId xmlns:a16="http://schemas.microsoft.com/office/drawing/2014/main" id="{A91176CF-D6B9-49B8-8E3E-F20377CFF3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4" y="1102"/>
              <a:ext cx="680" cy="680"/>
            </a:xfrm>
            <a:prstGeom prst="ellipse">
              <a:avLst/>
            </a:prstGeom>
            <a:solidFill>
              <a:srgbClr val="0598DB"/>
            </a:solidFill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Partners 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voor 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Water</a:t>
              </a:r>
            </a:p>
          </p:txBody>
        </p:sp>
        <p:sp>
          <p:nvSpPr>
            <p:cNvPr id="78857" name="Oval 9">
              <a:extLst>
                <a:ext uri="{FF2B5EF4-FFF2-40B4-BE49-F238E27FC236}">
                  <a16:creationId xmlns:a16="http://schemas.microsoft.com/office/drawing/2014/main" id="{7EBF73B7-E4B8-4EFB-9FCF-16CEF9FDAF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4" y="233"/>
              <a:ext cx="680" cy="680"/>
            </a:xfrm>
            <a:prstGeom prst="ellipse">
              <a:avLst/>
            </a:prstGeom>
            <a:solidFill>
              <a:srgbClr val="0598DB"/>
            </a:solidFill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VNG 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International</a:t>
              </a:r>
            </a:p>
          </p:txBody>
        </p:sp>
        <p:sp>
          <p:nvSpPr>
            <p:cNvPr id="78858" name="Oval 10">
              <a:extLst>
                <a:ext uri="{FF2B5EF4-FFF2-40B4-BE49-F238E27FC236}">
                  <a16:creationId xmlns:a16="http://schemas.microsoft.com/office/drawing/2014/main" id="{8A2242BA-34A4-4457-A32A-8A057A63D8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4" y="1971"/>
              <a:ext cx="680" cy="680"/>
            </a:xfrm>
            <a:prstGeom prst="ellipse">
              <a:avLst/>
            </a:prstGeom>
            <a:solidFill>
              <a:srgbClr val="0598DB"/>
            </a:solidFill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Nederlandse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Waterschaps-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Bank</a:t>
              </a:r>
            </a:p>
          </p:txBody>
        </p:sp>
        <p:sp>
          <p:nvSpPr>
            <p:cNvPr id="78859" name="Oval 11">
              <a:extLst>
                <a:ext uri="{FF2B5EF4-FFF2-40B4-BE49-F238E27FC236}">
                  <a16:creationId xmlns:a16="http://schemas.microsoft.com/office/drawing/2014/main" id="{5DCFC15C-A6CF-4A2F-8579-3EF03154A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2840"/>
              <a:ext cx="680" cy="680"/>
            </a:xfrm>
            <a:prstGeom prst="ellipse">
              <a:avLst/>
            </a:prstGeom>
            <a:solidFill>
              <a:srgbClr val="0598DB"/>
            </a:solidFill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Aqua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for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BCE6FC"/>
                  </a:solidFill>
                  <a:latin typeface="Calibri" panose="020F0502020204030204" pitchFamily="34" charset="0"/>
                </a:rPr>
                <a:t>All</a:t>
              </a:r>
            </a:p>
          </p:txBody>
        </p:sp>
      </p:grpSp>
      <p:cxnSp>
        <p:nvCxnSpPr>
          <p:cNvPr id="78872" name="AutoShape 24">
            <a:extLst>
              <a:ext uri="{FF2B5EF4-FFF2-40B4-BE49-F238E27FC236}">
                <a16:creationId xmlns:a16="http://schemas.microsoft.com/office/drawing/2014/main" id="{FA8716E8-7D66-4E04-A2AF-643AB422FC24}"/>
              </a:ext>
            </a:extLst>
          </p:cNvPr>
          <p:cNvCxnSpPr>
            <a:cxnSpLocks noChangeShapeType="1"/>
            <a:stCxn id="78853" idx="5"/>
            <a:endCxn id="78852" idx="2"/>
          </p:cNvCxnSpPr>
          <p:nvPr/>
        </p:nvCxnSpPr>
        <p:spPr bwMode="auto">
          <a:xfrm>
            <a:off x="5273278" y="2262188"/>
            <a:ext cx="471488" cy="201216"/>
          </a:xfrm>
          <a:prstGeom prst="straightConnector1">
            <a:avLst/>
          </a:prstGeom>
          <a:noFill/>
          <a:ln>
            <a:noFill/>
          </a:ln>
          <a:effectLst>
            <a:outerShdw dist="17961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14:hiddenLine>
            </a:ext>
          </a:extLst>
        </p:spPr>
      </p:cxnSp>
      <p:grpSp>
        <p:nvGrpSpPr>
          <p:cNvPr id="78885" name="Group 37">
            <a:extLst>
              <a:ext uri="{FF2B5EF4-FFF2-40B4-BE49-F238E27FC236}">
                <a16:creationId xmlns:a16="http://schemas.microsoft.com/office/drawing/2014/main" id="{9FEC3E26-480C-4369-AE3F-AB7FFA320AB2}"/>
              </a:ext>
            </a:extLst>
          </p:cNvPr>
          <p:cNvGrpSpPr>
            <a:grpSpLocks/>
          </p:cNvGrpSpPr>
          <p:nvPr/>
        </p:nvGrpSpPr>
        <p:grpSpPr bwMode="auto">
          <a:xfrm>
            <a:off x="4408886" y="3126581"/>
            <a:ext cx="1524000" cy="1035844"/>
            <a:chOff x="2575" y="2626"/>
            <a:chExt cx="1280" cy="870"/>
          </a:xfrm>
        </p:grpSpPr>
        <p:sp>
          <p:nvSpPr>
            <p:cNvPr id="78854" name="Oval 6">
              <a:extLst>
                <a:ext uri="{FF2B5EF4-FFF2-40B4-BE49-F238E27FC236}">
                  <a16:creationId xmlns:a16="http://schemas.microsoft.com/office/drawing/2014/main" id="{D1A0C298-2EA7-4FCE-ACB4-C69D40F37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2795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HHSK</a:t>
              </a:r>
            </a:p>
          </p:txBody>
        </p:sp>
        <p:cxnSp>
          <p:nvCxnSpPr>
            <p:cNvPr id="78866" name="AutoShape 18">
              <a:extLst>
                <a:ext uri="{FF2B5EF4-FFF2-40B4-BE49-F238E27FC236}">
                  <a16:creationId xmlns:a16="http://schemas.microsoft.com/office/drawing/2014/main" id="{DED84725-662B-4066-9B0B-C78B966AA125}"/>
                </a:ext>
              </a:extLst>
            </p:cNvPr>
            <p:cNvCxnSpPr>
              <a:cxnSpLocks noChangeShapeType="1"/>
              <a:stCxn id="78862" idx="5"/>
              <a:endCxn id="78854" idx="1"/>
            </p:cNvCxnSpPr>
            <p:nvPr/>
          </p:nvCxnSpPr>
          <p:spPr bwMode="auto">
            <a:xfrm>
              <a:off x="2575" y="2626"/>
              <a:ext cx="360" cy="269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74" name="Text Box 26">
              <a:extLst>
                <a:ext uri="{FF2B5EF4-FFF2-40B4-BE49-F238E27FC236}">
                  <a16:creationId xmlns:a16="http://schemas.microsoft.com/office/drawing/2014/main" id="{2544A888-C8B5-47E9-8D38-5798E9E4C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2" y="3302"/>
              <a:ext cx="683" cy="19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institutioneel</a:t>
              </a:r>
            </a:p>
          </p:txBody>
        </p:sp>
      </p:grpSp>
      <p:grpSp>
        <p:nvGrpSpPr>
          <p:cNvPr id="78886" name="Group 38">
            <a:extLst>
              <a:ext uri="{FF2B5EF4-FFF2-40B4-BE49-F238E27FC236}">
                <a16:creationId xmlns:a16="http://schemas.microsoft.com/office/drawing/2014/main" id="{287E7E43-2577-4D8C-8930-246AA0991B13}"/>
              </a:ext>
            </a:extLst>
          </p:cNvPr>
          <p:cNvGrpSpPr>
            <a:grpSpLocks/>
          </p:cNvGrpSpPr>
          <p:nvPr/>
        </p:nvGrpSpPr>
        <p:grpSpPr bwMode="auto">
          <a:xfrm>
            <a:off x="5392341" y="1976437"/>
            <a:ext cx="1162050" cy="891779"/>
            <a:chOff x="3401" y="1660"/>
            <a:chExt cx="976" cy="749"/>
          </a:xfrm>
        </p:grpSpPr>
        <p:sp>
          <p:nvSpPr>
            <p:cNvPr id="78852" name="Oval 4">
              <a:extLst>
                <a:ext uri="{FF2B5EF4-FFF2-40B4-BE49-F238E27FC236}">
                  <a16:creationId xmlns:a16="http://schemas.microsoft.com/office/drawing/2014/main" id="{8201B89A-2F2C-4EBD-A537-4F0BC7DC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729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UNESCO-IHE</a:t>
              </a:r>
            </a:p>
          </p:txBody>
        </p:sp>
        <p:cxnSp>
          <p:nvCxnSpPr>
            <p:cNvPr id="78865" name="AutoShape 17">
              <a:extLst>
                <a:ext uri="{FF2B5EF4-FFF2-40B4-BE49-F238E27FC236}">
                  <a16:creationId xmlns:a16="http://schemas.microsoft.com/office/drawing/2014/main" id="{060CA6D3-1A11-4F5A-9025-057FF94D6514}"/>
                </a:ext>
              </a:extLst>
            </p:cNvPr>
            <p:cNvCxnSpPr>
              <a:cxnSpLocks noChangeShapeType="1"/>
              <a:stCxn id="78853" idx="6"/>
              <a:endCxn id="78852" idx="1"/>
            </p:cNvCxnSpPr>
            <p:nvPr/>
          </p:nvCxnSpPr>
          <p:spPr bwMode="auto">
            <a:xfrm>
              <a:off x="3401" y="1660"/>
              <a:ext cx="396" cy="169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75" name="Text Box 27">
              <a:extLst>
                <a:ext uri="{FF2B5EF4-FFF2-40B4-BE49-F238E27FC236}">
                  <a16:creationId xmlns:a16="http://schemas.microsoft.com/office/drawing/2014/main" id="{CFF044B5-BF13-4F7D-BBD7-144F54821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1" y="2209"/>
              <a:ext cx="843" cy="19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kennisoverdracht</a:t>
              </a:r>
            </a:p>
          </p:txBody>
        </p:sp>
      </p:grpSp>
      <p:grpSp>
        <p:nvGrpSpPr>
          <p:cNvPr id="78884" name="Group 36">
            <a:extLst>
              <a:ext uri="{FF2B5EF4-FFF2-40B4-BE49-F238E27FC236}">
                <a16:creationId xmlns:a16="http://schemas.microsoft.com/office/drawing/2014/main" id="{BA9A53C2-538E-4333-A493-793F08ED7239}"/>
              </a:ext>
            </a:extLst>
          </p:cNvPr>
          <p:cNvGrpSpPr>
            <a:grpSpLocks/>
          </p:cNvGrpSpPr>
          <p:nvPr/>
        </p:nvGrpSpPr>
        <p:grpSpPr bwMode="auto">
          <a:xfrm>
            <a:off x="4408885" y="1571626"/>
            <a:ext cx="1125141" cy="983456"/>
            <a:chOff x="2575" y="1320"/>
            <a:chExt cx="945" cy="826"/>
          </a:xfrm>
        </p:grpSpPr>
        <p:sp>
          <p:nvSpPr>
            <p:cNvPr id="78853" name="Oval 5">
              <a:extLst>
                <a:ext uri="{FF2B5EF4-FFF2-40B4-BE49-F238E27FC236}">
                  <a16:creationId xmlns:a16="http://schemas.microsoft.com/office/drawing/2014/main" id="{6B584533-77F4-465F-8DFA-C95A8D23A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1320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Witteveen+Bos</a:t>
              </a:r>
            </a:p>
          </p:txBody>
        </p:sp>
        <p:cxnSp>
          <p:nvCxnSpPr>
            <p:cNvPr id="78864" name="AutoShape 16">
              <a:extLst>
                <a:ext uri="{FF2B5EF4-FFF2-40B4-BE49-F238E27FC236}">
                  <a16:creationId xmlns:a16="http://schemas.microsoft.com/office/drawing/2014/main" id="{23AC92A8-BC5E-47C4-B130-0BB612DEDF6A}"/>
                </a:ext>
              </a:extLst>
            </p:cNvPr>
            <p:cNvCxnSpPr>
              <a:cxnSpLocks noChangeShapeType="1"/>
              <a:stCxn id="78853" idx="3"/>
              <a:endCxn id="78862" idx="7"/>
            </p:cNvCxnSpPr>
            <p:nvPr/>
          </p:nvCxnSpPr>
          <p:spPr bwMode="auto">
            <a:xfrm flipH="1">
              <a:off x="2575" y="1900"/>
              <a:ext cx="246" cy="246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76" name="Text Box 28">
              <a:extLst>
                <a:ext uri="{FF2B5EF4-FFF2-40B4-BE49-F238E27FC236}">
                  <a16:creationId xmlns:a16="http://schemas.microsoft.com/office/drawing/2014/main" id="{30A3F8F3-26D0-4F45-AA58-7D5D3B123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8" y="1823"/>
              <a:ext cx="622" cy="3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technisch</a:t>
              </a:r>
            </a:p>
            <a:p>
              <a:pPr algn="ctr" eaLnBrk="0" hangingPunct="0"/>
              <a:r>
                <a:rPr lang="en-US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&amp; facilitator</a:t>
              </a:r>
              <a:endParaRPr lang="nl-NL" altLang="nl-NL" sz="900">
                <a:solidFill>
                  <a:srgbClr val="BCE6F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8888" name="Group 40">
            <a:extLst>
              <a:ext uri="{FF2B5EF4-FFF2-40B4-BE49-F238E27FC236}">
                <a16:creationId xmlns:a16="http://schemas.microsoft.com/office/drawing/2014/main" id="{9E6155BE-A337-4FE8-B15B-077B45252FEB}"/>
              </a:ext>
            </a:extLst>
          </p:cNvPr>
          <p:cNvGrpSpPr>
            <a:grpSpLocks/>
          </p:cNvGrpSpPr>
          <p:nvPr/>
        </p:nvGrpSpPr>
        <p:grpSpPr bwMode="auto">
          <a:xfrm>
            <a:off x="3502819" y="1139429"/>
            <a:ext cx="1198960" cy="1296590"/>
            <a:chOff x="1814" y="957"/>
            <a:chExt cx="1007" cy="1089"/>
          </a:xfrm>
        </p:grpSpPr>
        <p:sp>
          <p:nvSpPr>
            <p:cNvPr id="78861" name="Oval 13">
              <a:extLst>
                <a:ext uri="{FF2B5EF4-FFF2-40B4-BE49-F238E27FC236}">
                  <a16:creationId xmlns:a16="http://schemas.microsoft.com/office/drawing/2014/main" id="{AC585DF8-C7DD-4956-BD8B-A4A30A31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" y="957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universiteit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van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Semarang</a:t>
              </a:r>
            </a:p>
          </p:txBody>
        </p:sp>
        <p:cxnSp>
          <p:nvCxnSpPr>
            <p:cNvPr id="78869" name="AutoShape 21">
              <a:extLst>
                <a:ext uri="{FF2B5EF4-FFF2-40B4-BE49-F238E27FC236}">
                  <a16:creationId xmlns:a16="http://schemas.microsoft.com/office/drawing/2014/main" id="{A0801C3D-2CED-4497-8248-9FB62AB80BAD}"/>
                </a:ext>
              </a:extLst>
            </p:cNvPr>
            <p:cNvCxnSpPr>
              <a:cxnSpLocks noChangeShapeType="1"/>
              <a:stCxn id="78861" idx="4"/>
              <a:endCxn id="78862" idx="0"/>
            </p:cNvCxnSpPr>
            <p:nvPr/>
          </p:nvCxnSpPr>
          <p:spPr bwMode="auto">
            <a:xfrm>
              <a:off x="2154" y="1637"/>
              <a:ext cx="181" cy="409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870" name="AutoShape 22">
              <a:extLst>
                <a:ext uri="{FF2B5EF4-FFF2-40B4-BE49-F238E27FC236}">
                  <a16:creationId xmlns:a16="http://schemas.microsoft.com/office/drawing/2014/main" id="{A704D5E1-6D4D-4844-A9EA-A3459FD6E4E4}"/>
                </a:ext>
              </a:extLst>
            </p:cNvPr>
            <p:cNvCxnSpPr>
              <a:cxnSpLocks noChangeShapeType="1"/>
              <a:stCxn id="78861" idx="6"/>
              <a:endCxn id="78853" idx="1"/>
            </p:cNvCxnSpPr>
            <p:nvPr/>
          </p:nvCxnSpPr>
          <p:spPr bwMode="auto">
            <a:xfrm>
              <a:off x="2494" y="1297"/>
              <a:ext cx="327" cy="123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77" name="Text Box 29">
              <a:extLst>
                <a:ext uri="{FF2B5EF4-FFF2-40B4-BE49-F238E27FC236}">
                  <a16:creationId xmlns:a16="http://schemas.microsoft.com/office/drawing/2014/main" id="{D4196C30-4A47-4D94-B2AB-53372FCB3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6" y="1008"/>
              <a:ext cx="490" cy="19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adviseur</a:t>
              </a:r>
            </a:p>
          </p:txBody>
        </p:sp>
      </p:grpSp>
      <p:grpSp>
        <p:nvGrpSpPr>
          <p:cNvPr id="78889" name="Group 41">
            <a:extLst>
              <a:ext uri="{FF2B5EF4-FFF2-40B4-BE49-F238E27FC236}">
                <a16:creationId xmlns:a16="http://schemas.microsoft.com/office/drawing/2014/main" id="{25A05F50-4815-4E54-B1B3-CF2D9E0B6F7F}"/>
              </a:ext>
            </a:extLst>
          </p:cNvPr>
          <p:cNvGrpSpPr>
            <a:grpSpLocks/>
          </p:cNvGrpSpPr>
          <p:nvPr/>
        </p:nvGrpSpPr>
        <p:grpSpPr bwMode="auto">
          <a:xfrm>
            <a:off x="1975247" y="1707356"/>
            <a:ext cx="1862138" cy="948928"/>
            <a:chOff x="531" y="1434"/>
            <a:chExt cx="1564" cy="797"/>
          </a:xfrm>
        </p:grpSpPr>
        <p:sp>
          <p:nvSpPr>
            <p:cNvPr id="78860" name="Oval 12">
              <a:extLst>
                <a:ext uri="{FF2B5EF4-FFF2-40B4-BE49-F238E27FC236}">
                  <a16:creationId xmlns:a16="http://schemas.microsoft.com/office/drawing/2014/main" id="{352A3827-74A6-4877-B8CB-E671ECEA0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1434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provincie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Midden-Java</a:t>
              </a:r>
            </a:p>
          </p:txBody>
        </p:sp>
        <p:cxnSp>
          <p:nvCxnSpPr>
            <p:cNvPr id="78868" name="AutoShape 20">
              <a:extLst>
                <a:ext uri="{FF2B5EF4-FFF2-40B4-BE49-F238E27FC236}">
                  <a16:creationId xmlns:a16="http://schemas.microsoft.com/office/drawing/2014/main" id="{A5F2934A-B23E-4B39-9584-856DD6869F31}"/>
                </a:ext>
              </a:extLst>
            </p:cNvPr>
            <p:cNvCxnSpPr>
              <a:cxnSpLocks noChangeShapeType="1"/>
              <a:stCxn id="78860" idx="6"/>
              <a:endCxn id="78862" idx="1"/>
            </p:cNvCxnSpPr>
            <p:nvPr/>
          </p:nvCxnSpPr>
          <p:spPr bwMode="auto">
            <a:xfrm>
              <a:off x="1587" y="1774"/>
              <a:ext cx="508" cy="372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78" name="Text Box 30">
              <a:extLst>
                <a:ext uri="{FF2B5EF4-FFF2-40B4-BE49-F238E27FC236}">
                  <a16:creationId xmlns:a16="http://schemas.microsoft.com/office/drawing/2014/main" id="{0BC8F4EF-54EC-48B4-82FF-0383A674B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" y="1921"/>
              <a:ext cx="757" cy="3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mede-financier</a:t>
              </a:r>
            </a:p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uitvoering</a:t>
              </a:r>
            </a:p>
          </p:txBody>
        </p:sp>
      </p:grpSp>
      <p:grpSp>
        <p:nvGrpSpPr>
          <p:cNvPr id="78883" name="Group 35">
            <a:extLst>
              <a:ext uri="{FF2B5EF4-FFF2-40B4-BE49-F238E27FC236}">
                <a16:creationId xmlns:a16="http://schemas.microsoft.com/office/drawing/2014/main" id="{3910B58D-E2C2-408B-BC63-F083A4179BA4}"/>
              </a:ext>
            </a:extLst>
          </p:cNvPr>
          <p:cNvGrpSpPr>
            <a:grpSpLocks/>
          </p:cNvGrpSpPr>
          <p:nvPr/>
        </p:nvGrpSpPr>
        <p:grpSpPr bwMode="auto">
          <a:xfrm>
            <a:off x="2800350" y="2436019"/>
            <a:ext cx="2258616" cy="1647825"/>
            <a:chOff x="1224" y="2046"/>
            <a:chExt cx="1897" cy="1384"/>
          </a:xfrm>
        </p:grpSpPr>
        <p:sp>
          <p:nvSpPr>
            <p:cNvPr id="78863" name="Oval 15">
              <a:extLst>
                <a:ext uri="{FF2B5EF4-FFF2-40B4-BE49-F238E27FC236}">
                  <a16:creationId xmlns:a16="http://schemas.microsoft.com/office/drawing/2014/main" id="{8ABC86AC-EF05-48CE-BCD8-297CAAD93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" y="2750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stakeholders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Banger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gebied</a:t>
              </a:r>
            </a:p>
          </p:txBody>
        </p:sp>
        <p:grpSp>
          <p:nvGrpSpPr>
            <p:cNvPr id="78881" name="Group 33">
              <a:extLst>
                <a:ext uri="{FF2B5EF4-FFF2-40B4-BE49-F238E27FC236}">
                  <a16:creationId xmlns:a16="http://schemas.microsoft.com/office/drawing/2014/main" id="{47A83D1E-B6E9-473F-9D61-419E137C3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4" y="2046"/>
              <a:ext cx="871" cy="804"/>
              <a:chOff x="1804" y="2046"/>
              <a:chExt cx="871" cy="804"/>
            </a:xfrm>
          </p:grpSpPr>
          <p:sp>
            <p:nvSpPr>
              <p:cNvPr id="78862" name="Oval 14">
                <a:extLst>
                  <a:ext uri="{FF2B5EF4-FFF2-40B4-BE49-F238E27FC236}">
                    <a16:creationId xmlns:a16="http://schemas.microsoft.com/office/drawing/2014/main" id="{73B8D01D-B145-47B8-B29B-CD8E9E5F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2046"/>
                <a:ext cx="680" cy="680"/>
              </a:xfrm>
              <a:prstGeom prst="ellipse">
                <a:avLst/>
              </a:prstGeom>
              <a:solidFill>
                <a:srgbClr val="BCE6FC"/>
              </a:solidFill>
              <a:ln>
                <a:noFill/>
              </a:ln>
              <a:effectLst>
                <a:outerShdw dist="17961" dir="2700000" algn="ctr" rotWithShape="0">
                  <a:srgbClr val="333333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nl-NL" altLang="nl-NL" sz="825" b="1">
                    <a:solidFill>
                      <a:srgbClr val="0598DB"/>
                    </a:solidFill>
                    <a:latin typeface="Calibri" panose="020F0502020204030204" pitchFamily="34" charset="0"/>
                  </a:rPr>
                  <a:t>Gemeente</a:t>
                </a:r>
              </a:p>
              <a:p>
                <a:pPr algn="ctr" eaLnBrk="0" hangingPunct="0"/>
                <a:r>
                  <a:rPr lang="nl-NL" altLang="nl-NL" sz="825" b="1">
                    <a:solidFill>
                      <a:srgbClr val="0598DB"/>
                    </a:solidFill>
                    <a:latin typeface="Calibri" panose="020F0502020204030204" pitchFamily="34" charset="0"/>
                  </a:rPr>
                  <a:t>Semarang</a:t>
                </a:r>
              </a:p>
            </p:txBody>
          </p:sp>
          <p:cxnSp>
            <p:nvCxnSpPr>
              <p:cNvPr id="78867" name="AutoShape 19">
                <a:extLst>
                  <a:ext uri="{FF2B5EF4-FFF2-40B4-BE49-F238E27FC236}">
                    <a16:creationId xmlns:a16="http://schemas.microsoft.com/office/drawing/2014/main" id="{153E1FC2-999B-487C-BEF2-3F14525B0D57}"/>
                  </a:ext>
                </a:extLst>
              </p:cNvPr>
              <p:cNvCxnSpPr>
                <a:cxnSpLocks noChangeShapeType="1"/>
                <a:stCxn id="78863" idx="7"/>
                <a:endCxn id="78862" idx="3"/>
              </p:cNvCxnSpPr>
              <p:nvPr/>
            </p:nvCxnSpPr>
            <p:spPr bwMode="auto">
              <a:xfrm flipV="1">
                <a:off x="1804" y="2626"/>
                <a:ext cx="291" cy="224"/>
              </a:xfrm>
              <a:prstGeom prst="straightConnector1">
                <a:avLst/>
              </a:prstGeom>
              <a:noFill/>
              <a:ln w="9525">
                <a:solidFill>
                  <a:srgbClr val="BCE6FC"/>
                </a:solidFill>
                <a:round/>
                <a:headEnd type="triangle" w="med" len="med"/>
                <a:tailEnd type="triangle" w="med" len="med"/>
              </a:ln>
              <a:effectLst>
                <a:outerShdw dist="17961" dir="2700000" algn="ctr" rotWithShape="0">
                  <a:srgbClr val="333333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8873" name="Text Box 25">
              <a:extLst>
                <a:ext uri="{FF2B5EF4-FFF2-40B4-BE49-F238E27FC236}">
                  <a16:creationId xmlns:a16="http://schemas.microsoft.com/office/drawing/2014/main" id="{15F89B17-DC0B-4CA3-A27A-60CAB5A06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" y="2410"/>
              <a:ext cx="641" cy="19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begunstigde</a:t>
              </a:r>
            </a:p>
          </p:txBody>
        </p:sp>
        <p:sp>
          <p:nvSpPr>
            <p:cNvPr id="78879" name="Text Box 31">
              <a:extLst>
                <a:ext uri="{FF2B5EF4-FFF2-40B4-BE49-F238E27FC236}">
                  <a16:creationId xmlns:a16="http://schemas.microsoft.com/office/drawing/2014/main" id="{0869E8A8-F723-4270-B522-E899864DB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" y="3188"/>
              <a:ext cx="641" cy="19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begunstigde</a:t>
              </a:r>
            </a:p>
          </p:txBody>
        </p:sp>
      </p:grpSp>
      <p:grpSp>
        <p:nvGrpSpPr>
          <p:cNvPr id="78887" name="Group 39">
            <a:extLst>
              <a:ext uri="{FF2B5EF4-FFF2-40B4-BE49-F238E27FC236}">
                <a16:creationId xmlns:a16="http://schemas.microsoft.com/office/drawing/2014/main" id="{D87DC583-E294-4D34-80E3-7BC7C8E232D5}"/>
              </a:ext>
            </a:extLst>
          </p:cNvPr>
          <p:cNvGrpSpPr>
            <a:grpSpLocks/>
          </p:cNvGrpSpPr>
          <p:nvPr/>
        </p:nvGrpSpPr>
        <p:grpSpPr bwMode="auto">
          <a:xfrm>
            <a:off x="5273279" y="708423"/>
            <a:ext cx="1503759" cy="982265"/>
            <a:chOff x="3301" y="595"/>
            <a:chExt cx="1263" cy="825"/>
          </a:xfrm>
        </p:grpSpPr>
        <p:sp>
          <p:nvSpPr>
            <p:cNvPr id="78855" name="Oval 7">
              <a:extLst>
                <a:ext uri="{FF2B5EF4-FFF2-40B4-BE49-F238E27FC236}">
                  <a16:creationId xmlns:a16="http://schemas.microsoft.com/office/drawing/2014/main" id="{F0191F95-3B5A-46B2-A902-A25479394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2" y="595"/>
              <a:ext cx="680" cy="680"/>
            </a:xfrm>
            <a:prstGeom prst="ellipse">
              <a:avLst/>
            </a:prstGeom>
            <a:solidFill>
              <a:srgbClr val="BCE6FC"/>
            </a:solidFill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Puslitbang</a:t>
              </a:r>
            </a:p>
            <a:p>
              <a:pPr algn="ctr" eaLnBrk="0" hangingPunct="0"/>
              <a:r>
                <a:rPr lang="en-US" altLang="nl-NL" sz="825" b="1">
                  <a:solidFill>
                    <a:srgbClr val="0598DB"/>
                  </a:solidFill>
                  <a:latin typeface="Calibri" panose="020F0502020204030204" pitchFamily="34" charset="0"/>
                </a:rPr>
                <a:t>Air</a:t>
              </a:r>
              <a:endParaRPr lang="nl-NL" altLang="nl-NL" sz="825" b="1">
                <a:solidFill>
                  <a:srgbClr val="0598DB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8871" name="AutoShape 23">
              <a:extLst>
                <a:ext uri="{FF2B5EF4-FFF2-40B4-BE49-F238E27FC236}">
                  <a16:creationId xmlns:a16="http://schemas.microsoft.com/office/drawing/2014/main" id="{6EE8ABBB-91D0-48C8-A0A2-3831C35B3D72}"/>
                </a:ext>
              </a:extLst>
            </p:cNvPr>
            <p:cNvCxnSpPr>
              <a:cxnSpLocks noChangeShapeType="1"/>
              <a:stCxn id="78853" idx="7"/>
              <a:endCxn id="78855" idx="3"/>
            </p:cNvCxnSpPr>
            <p:nvPr/>
          </p:nvCxnSpPr>
          <p:spPr bwMode="auto">
            <a:xfrm flipV="1">
              <a:off x="3301" y="1175"/>
              <a:ext cx="201" cy="245"/>
            </a:xfrm>
            <a:prstGeom prst="straightConnector1">
              <a:avLst/>
            </a:prstGeom>
            <a:noFill/>
            <a:ln w="9525">
              <a:solidFill>
                <a:srgbClr val="BCE6FC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880" name="Text Box 32">
              <a:extLst>
                <a:ext uri="{FF2B5EF4-FFF2-40B4-BE49-F238E27FC236}">
                  <a16:creationId xmlns:a16="http://schemas.microsoft.com/office/drawing/2014/main" id="{9DB9318F-2615-45E2-AC2C-675AD9485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" y="889"/>
              <a:ext cx="641" cy="31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BCE6F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begunstigde</a:t>
              </a:r>
            </a:p>
            <a:p>
              <a:pPr algn="ctr" eaLnBrk="0" hangingPunct="0"/>
              <a:r>
                <a:rPr lang="nl-NL" altLang="nl-NL" sz="900">
                  <a:solidFill>
                    <a:srgbClr val="BCE6FC"/>
                  </a:solidFill>
                  <a:latin typeface="Calibri" panose="020F0502020204030204" pitchFamily="34" charset="0"/>
                </a:rPr>
                <a:t>kennis</a:t>
              </a:r>
            </a:p>
          </p:txBody>
        </p:sp>
      </p:grpSp>
      <p:grpSp>
        <p:nvGrpSpPr>
          <p:cNvPr id="78895" name="Group 47">
            <a:extLst>
              <a:ext uri="{FF2B5EF4-FFF2-40B4-BE49-F238E27FC236}">
                <a16:creationId xmlns:a16="http://schemas.microsoft.com/office/drawing/2014/main" id="{B0932B58-526E-4315-955D-662EAE8CE6CE}"/>
              </a:ext>
            </a:extLst>
          </p:cNvPr>
          <p:cNvGrpSpPr>
            <a:grpSpLocks/>
          </p:cNvGrpSpPr>
          <p:nvPr/>
        </p:nvGrpSpPr>
        <p:grpSpPr bwMode="auto">
          <a:xfrm>
            <a:off x="1335881" y="1264444"/>
            <a:ext cx="809625" cy="2776538"/>
            <a:chOff x="162" y="1062"/>
            <a:chExt cx="680" cy="2332"/>
          </a:xfrm>
        </p:grpSpPr>
        <p:sp>
          <p:nvSpPr>
            <p:cNvPr id="78891" name="Oval 43">
              <a:extLst>
                <a:ext uri="{FF2B5EF4-FFF2-40B4-BE49-F238E27FC236}">
                  <a16:creationId xmlns:a16="http://schemas.microsoft.com/office/drawing/2014/main" id="{C10D5248-1883-402D-A9D0-2D051F4D6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" y="1888"/>
              <a:ext cx="680" cy="680"/>
            </a:xfrm>
            <a:prstGeom prst="ellipse">
              <a:avLst/>
            </a:prstGeom>
            <a:noFill/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EFF6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C6EFF6"/>
                  </a:solidFill>
                  <a:latin typeface="Calibri" panose="020F0502020204030204" pitchFamily="34" charset="0"/>
                </a:rPr>
                <a:t>Bina</a:t>
              </a:r>
            </a:p>
            <a:p>
              <a:pPr algn="ctr" eaLnBrk="0" hangingPunct="0"/>
              <a:r>
                <a:rPr lang="nl-NL" altLang="nl-NL" sz="825" b="1">
                  <a:solidFill>
                    <a:srgbClr val="C6EFF6"/>
                  </a:solidFill>
                  <a:latin typeface="Calibri" panose="020F0502020204030204" pitchFamily="34" charset="0"/>
                </a:rPr>
                <a:t>Marga</a:t>
              </a:r>
            </a:p>
          </p:txBody>
        </p:sp>
        <p:sp>
          <p:nvSpPr>
            <p:cNvPr id="78893" name="Oval 45">
              <a:extLst>
                <a:ext uri="{FF2B5EF4-FFF2-40B4-BE49-F238E27FC236}">
                  <a16:creationId xmlns:a16="http://schemas.microsoft.com/office/drawing/2014/main" id="{E4816FFC-D946-49EB-9057-9528CD5D1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" y="2714"/>
              <a:ext cx="680" cy="680"/>
            </a:xfrm>
            <a:prstGeom prst="ellipse">
              <a:avLst/>
            </a:prstGeom>
            <a:noFill/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EFF6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C6EFF6"/>
                  </a:solidFill>
                  <a:latin typeface="Calibri" panose="020F0502020204030204" pitchFamily="34" charset="0"/>
                </a:rPr>
                <a:t>Balai</a:t>
              </a:r>
            </a:p>
            <a:p>
              <a:pPr algn="ctr" eaLnBrk="0" hangingPunct="0"/>
              <a:r>
                <a:rPr lang="en-US" altLang="nl-NL" sz="825" b="1">
                  <a:solidFill>
                    <a:srgbClr val="C6EFF6"/>
                  </a:solidFill>
                  <a:latin typeface="Calibri" panose="020F0502020204030204" pitchFamily="34" charset="0"/>
                </a:rPr>
                <a:t>Besar</a:t>
              </a:r>
              <a:endParaRPr lang="nl-NL" altLang="nl-NL" sz="825" b="1">
                <a:solidFill>
                  <a:srgbClr val="C6EFF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894" name="Oval 46">
              <a:extLst>
                <a:ext uri="{FF2B5EF4-FFF2-40B4-BE49-F238E27FC236}">
                  <a16:creationId xmlns:a16="http://schemas.microsoft.com/office/drawing/2014/main" id="{437ABC53-7BEF-437A-A014-C86B155E0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" y="1062"/>
              <a:ext cx="680" cy="680"/>
            </a:xfrm>
            <a:prstGeom prst="ellipse">
              <a:avLst/>
            </a:prstGeom>
            <a:noFill/>
            <a:ln w="9525">
              <a:solidFill>
                <a:srgbClr val="BCE6FC"/>
              </a:solidFill>
              <a:round/>
              <a:headEnd/>
              <a:tailEnd/>
            </a:ln>
            <a:effectLst>
              <a:outerShdw dist="1796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EFF6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nl-NL" altLang="nl-NL" sz="825" b="1">
                  <a:solidFill>
                    <a:srgbClr val="C6EFF6"/>
                  </a:solidFill>
                  <a:latin typeface="Calibri" panose="020F0502020204030204" pitchFamily="34" charset="0"/>
                </a:rPr>
                <a:t>KAI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SANY0012">
            <a:extLst>
              <a:ext uri="{FF2B5EF4-FFF2-40B4-BE49-F238E27FC236}">
                <a16:creationId xmlns:a16="http://schemas.microsoft.com/office/drawing/2014/main" id="{203B396F-3822-451E-A585-66415081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40" y="2767032"/>
            <a:ext cx="2813920" cy="21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4835AA-9DBF-41C2-BF62-D68CC6CF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37492-9371-4BF0-BF99-CEB89B0D02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099" y="1671637"/>
            <a:ext cx="7847901" cy="2644775"/>
          </a:xfrm>
        </p:spPr>
        <p:txBody>
          <a:bodyPr/>
          <a:lstStyle/>
          <a:p>
            <a:pPr lvl="1"/>
            <a:r>
              <a:rPr lang="nl-NL" dirty="0"/>
              <a:t>1st </a:t>
            </a:r>
            <a:r>
              <a:rPr lang="nl-NL" dirty="0" err="1"/>
              <a:t>Indonesian</a:t>
            </a:r>
            <a:r>
              <a:rPr lang="nl-NL" dirty="0"/>
              <a:t> waterboard</a:t>
            </a:r>
          </a:p>
          <a:p>
            <a:pPr lvl="1"/>
            <a:r>
              <a:rPr lang="nl-NL" dirty="0" err="1"/>
              <a:t>Established</a:t>
            </a:r>
            <a:r>
              <a:rPr lang="nl-NL" dirty="0"/>
              <a:t> april 2010</a:t>
            </a:r>
          </a:p>
          <a:p>
            <a:pPr lvl="1"/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mayor</a:t>
            </a:r>
            <a:r>
              <a:rPr lang="nl-NL" dirty="0"/>
              <a:t> act</a:t>
            </a:r>
          </a:p>
          <a:p>
            <a:pPr marL="0" lvl="1" indent="0">
              <a:buNone/>
            </a:pPr>
            <a:endParaRPr lang="nl-NL" dirty="0"/>
          </a:p>
          <a:p>
            <a:r>
              <a:rPr lang="nl-NL" dirty="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CE29201-CC75-46DA-87D9-BFB3AA91072C}"/>
              </a:ext>
            </a:extLst>
          </p:cNvPr>
          <p:cNvSpPr txBox="1">
            <a:spLocks/>
          </p:cNvSpPr>
          <p:nvPr/>
        </p:nvSpPr>
        <p:spPr>
          <a:xfrm>
            <a:off x="609600" y="1221581"/>
            <a:ext cx="7772400" cy="9001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200" b="0" kern="1500" baseline="0">
                <a:solidFill>
                  <a:srgbClr val="005D76"/>
                </a:solidFill>
                <a:latin typeface="Segoe UI Semibold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b="1" dirty="0" err="1"/>
              <a:t>Bandan</a:t>
            </a:r>
            <a:r>
              <a:rPr lang="nl-NL" b="1" dirty="0"/>
              <a:t> </a:t>
            </a:r>
            <a:r>
              <a:rPr lang="nl-NL" b="1" dirty="0" err="1"/>
              <a:t>Pengelola</a:t>
            </a:r>
            <a:r>
              <a:rPr lang="nl-NL" b="1" dirty="0"/>
              <a:t> Polder Banger </a:t>
            </a:r>
            <a:r>
              <a:rPr lang="nl-NL" b="1" dirty="0" err="1"/>
              <a:t>SIMA</a:t>
            </a:r>
            <a:r>
              <a:rPr lang="nl-NL" b="1" dirty="0"/>
              <a:t> (</a:t>
            </a:r>
            <a:r>
              <a:rPr lang="nl-NL" b="1" dirty="0" err="1"/>
              <a:t>BPP</a:t>
            </a:r>
            <a:r>
              <a:rPr lang="nl-NL" b="1" dirty="0"/>
              <a:t> </a:t>
            </a:r>
            <a:r>
              <a:rPr lang="nl-NL" b="1" dirty="0" err="1"/>
              <a:t>SIMA</a:t>
            </a:r>
            <a:r>
              <a:rPr lang="nl-NL" b="1" dirty="0"/>
              <a:t>)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255CE1F-6B4C-4AE3-A9A2-875E9B4503DA}"/>
              </a:ext>
            </a:extLst>
          </p:cNvPr>
          <p:cNvSpPr txBox="1">
            <a:spLocks/>
          </p:cNvSpPr>
          <p:nvPr/>
        </p:nvSpPr>
        <p:spPr>
          <a:xfrm>
            <a:off x="450850" y="2336800"/>
            <a:ext cx="5194300" cy="143033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228600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479425" indent="-242888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·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701675" indent="-22860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nl-NL" sz="1600" kern="1200" dirty="0" smtClean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70802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buFont typeface="Segoe UI Semibold" pitchFamily="34" charset="0"/>
              <a:buChar char="˗"/>
              <a:defRPr lang="en-GB" sz="1600" kern="1200" dirty="0">
                <a:solidFill>
                  <a:srgbClr val="184350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36C9D7-E028-4480-A818-35E0A9BD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88" y="-62185"/>
            <a:ext cx="3669014" cy="11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Mangrove Restoration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D9F0-24C5-4997-AD77-E905288C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 </a:t>
            </a:r>
            <a:r>
              <a:rPr lang="nl-NL" dirty="0" err="1"/>
              <a:t>subsidence</a:t>
            </a:r>
            <a:r>
              <a:rPr lang="nl-NL" dirty="0"/>
              <a:t> and </a:t>
            </a:r>
            <a:r>
              <a:rPr lang="nl-NL" dirty="0" err="1"/>
              <a:t>flooding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DC676-6708-4B34-AD0C-12B723500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A5BE3-C794-456C-A40C-A2CD4D5B61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Jakarta</a:t>
            </a:r>
          </a:p>
          <a:p>
            <a:pPr marL="285750" indent="-285750">
              <a:buFontTx/>
              <a:buChar char="-"/>
            </a:pPr>
            <a:r>
              <a:rPr lang="nl-NL" dirty="0"/>
              <a:t>Semarang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Demak</a:t>
            </a:r>
            <a:r>
              <a:rPr lang="nl-NL" dirty="0"/>
              <a:t> (</a:t>
            </a:r>
            <a:r>
              <a:rPr lang="nl-NL" dirty="0" err="1"/>
              <a:t>near</a:t>
            </a:r>
            <a:r>
              <a:rPr lang="nl-NL" dirty="0"/>
              <a:t> Semarang)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1743A-6BCF-405C-B8C8-D00A32DD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7" y="2910870"/>
            <a:ext cx="5559685" cy="22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4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situation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7701" y="1716088"/>
            <a:ext cx="3420244" cy="2644775"/>
          </a:xfrm>
        </p:spPr>
        <p:txBody>
          <a:bodyPr/>
          <a:lstStyle/>
          <a:p>
            <a:r>
              <a:rPr lang="en-US" dirty="0"/>
              <a:t>Paddy fields</a:t>
            </a:r>
          </a:p>
          <a:p>
            <a:r>
              <a:rPr lang="en-US" dirty="0"/>
              <a:t>aquaculture</a:t>
            </a:r>
          </a:p>
          <a:p>
            <a:r>
              <a:rPr lang="en-US" dirty="0"/>
              <a:t>Reduction mangrove</a:t>
            </a:r>
          </a:p>
          <a:p>
            <a:r>
              <a:rPr lang="en-US" dirty="0"/>
              <a:t>Erosion</a:t>
            </a:r>
          </a:p>
          <a:p>
            <a:r>
              <a:rPr lang="en-US" dirty="0"/>
              <a:t>Groundwater extraction and land subsidence</a:t>
            </a:r>
          </a:p>
          <a:p>
            <a:endParaRPr lang="en-US" dirty="0"/>
          </a:p>
        </p:txBody>
      </p:sp>
      <p:pic>
        <p:nvPicPr>
          <p:cNvPr id="8" name="Picture 3" descr="J:\WI-NL.1250 Mangrove Capital\10 Advocom\1_Materials\1.4. Photos\2013, Central Java_Demak by INFIS\IMG_446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9770" y="3763870"/>
            <a:ext cx="1037169" cy="9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:\WI-NL.1250 Mangrove Capital\10 Advocom\1_Materials\1.4. Photos\Selection Building with Nature Photos and Illustrations\Flooded house and dead trees - Femke Tonneijck.jpg">
            <a:extLst>
              <a:ext uri="{FF2B5EF4-FFF2-40B4-BE49-F238E27FC236}">
                <a16:creationId xmlns:a16="http://schemas.microsoft.com/office/drawing/2014/main" id="{EC4CC72F-AE78-437C-A980-3658BDF4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24" y="3061621"/>
            <a:ext cx="3000822" cy="20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lvl="1">
              <a:buNone/>
            </a:pPr>
            <a:r>
              <a:rPr lang="nl-NL" dirty="0"/>
              <a:t>3 km in 10 </a:t>
            </a:r>
            <a:r>
              <a:rPr lang="nl-NL" dirty="0" err="1"/>
              <a:t>years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Coastal</a:t>
            </a:r>
            <a:r>
              <a:rPr lang="nl-NL" dirty="0"/>
              <a:t> </a:t>
            </a:r>
            <a:r>
              <a:rPr lang="nl-NL" dirty="0" err="1"/>
              <a:t>Erosion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7" name="Picture 2" descr="J:\WI-NL.1250 Mangrove Capital\10 Advocom\1_Materials\1.0 Illustrations\Maps Coastal Erosion Demak\Demak coast II 2003 - 2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05" y="771550"/>
            <a:ext cx="59005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Left-Right Arrow 5"/>
          <p:cNvSpPr/>
          <p:nvPr/>
        </p:nvSpPr>
        <p:spPr>
          <a:xfrm>
            <a:off x="3103064" y="1506948"/>
            <a:ext cx="2736304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67" y="1338832"/>
            <a:ext cx="4320480" cy="3028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3575" y="863786"/>
            <a:ext cx="2983495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A </a:t>
            </a:r>
            <a:r>
              <a:rPr lang="nl-NL" sz="1600" dirty="0" err="1"/>
              <a:t>prosperous</a:t>
            </a:r>
            <a:endParaRPr lang="nl-NL" sz="1600" dirty="0"/>
          </a:p>
          <a:p>
            <a:pPr algn="ctr"/>
            <a:r>
              <a:rPr lang="nl-NL" sz="1600" dirty="0" err="1"/>
              <a:t>local</a:t>
            </a:r>
            <a:r>
              <a:rPr lang="nl-NL" sz="1600" dirty="0"/>
              <a:t> </a:t>
            </a:r>
            <a:r>
              <a:rPr lang="nl-NL" sz="1600" dirty="0" err="1"/>
              <a:t>economy</a:t>
            </a:r>
            <a:endParaRPr lang="nl-NL" sz="1600" dirty="0"/>
          </a:p>
          <a:p>
            <a:pPr algn="ctr"/>
            <a:r>
              <a:rPr lang="nl-NL" sz="1600" dirty="0" err="1"/>
              <a:t>enables</a:t>
            </a:r>
            <a:r>
              <a:rPr lang="nl-NL" sz="1600" dirty="0"/>
              <a:t> maintenance of</a:t>
            </a:r>
          </a:p>
          <a:p>
            <a:pPr algn="ctr"/>
            <a:r>
              <a:rPr lang="nl-NL" sz="1600" dirty="0"/>
              <a:t>mangrove greenbelt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08009" y="3682822"/>
            <a:ext cx="268823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600" dirty="0"/>
              <a:t>Mangrove greenbelt </a:t>
            </a:r>
            <a:r>
              <a:rPr lang="nl-NL" sz="1600" dirty="0" err="1"/>
              <a:t>provides</a:t>
            </a:r>
            <a:r>
              <a:rPr lang="nl-NL" sz="1600" dirty="0"/>
              <a:t> </a:t>
            </a:r>
          </a:p>
          <a:p>
            <a:pPr algn="ctr"/>
            <a:r>
              <a:rPr lang="nl-NL" sz="1600" dirty="0" err="1"/>
              <a:t>coastal</a:t>
            </a:r>
            <a:r>
              <a:rPr lang="nl-NL" sz="1600" dirty="0"/>
              <a:t> </a:t>
            </a:r>
            <a:r>
              <a:rPr lang="nl-NL" sz="1600" dirty="0" err="1"/>
              <a:t>safety</a:t>
            </a:r>
            <a:endParaRPr lang="nl-NL" sz="1600" dirty="0"/>
          </a:p>
          <a:p>
            <a:pPr algn="ctr"/>
            <a:r>
              <a:rPr lang="nl-NL" sz="1600" dirty="0" err="1"/>
              <a:t>enabling</a:t>
            </a:r>
            <a:r>
              <a:rPr lang="nl-NL" sz="1600" dirty="0"/>
              <a:t> </a:t>
            </a:r>
            <a:r>
              <a:rPr lang="nl-NL" sz="1600" dirty="0" err="1"/>
              <a:t>economy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dirty="0" err="1"/>
              <a:t>prosper</a:t>
            </a:r>
            <a:endParaRPr lang="nl-NL" sz="1600" dirty="0"/>
          </a:p>
        </p:txBody>
      </p:sp>
      <p:sp>
        <p:nvSpPr>
          <p:cNvPr id="10" name="Curved Right Arrow 9"/>
          <p:cNvSpPr/>
          <p:nvPr/>
        </p:nvSpPr>
        <p:spPr>
          <a:xfrm rot="2659590" flipH="1">
            <a:off x="6832517" y="2302583"/>
            <a:ext cx="504307" cy="23727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 rot="3377472" flipV="1">
            <a:off x="2607538" y="710520"/>
            <a:ext cx="490337" cy="21990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Picture 3" descr="C:\Users\mrv\Documents\Presentations\2012-05-14 TEDxBinnenhof\Figuren\Jam TEDxBinnenhof\TEDxBinnenhof Visuals 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754"/>
            <a:ext cx="1733037" cy="143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rv\Documents\Presentations\2012-05-14 TEDxBinnenhof\Figuren\Jam TEDxBinnenhof\TEDxBinnenhof Visuals 0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59" y="3493418"/>
            <a:ext cx="1565802" cy="14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Permeable dams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10" name="Picture 5" descr="J:\WI-NL.1250 Mangrove Capital\10 Advocom\1_Materials\1.0 Illustrations\Illustrations Building with Nature principle - Joost Fluitsma\Mangrove Capital Illustrations\04 Mangrove Capita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102" y="1716088"/>
            <a:ext cx="4722106" cy="31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Erosion hard structures</a:t>
            </a:r>
          </a:p>
          <a:p>
            <a:r>
              <a:rPr lang="en-US" dirty="0"/>
              <a:t>Mangrove restoration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– </a:t>
            </a:r>
            <a:r>
              <a:rPr lang="en-US" dirty="0" err="1"/>
              <a:t>implementatie</a:t>
            </a:r>
            <a:r>
              <a:rPr lang="en-US" dirty="0"/>
              <a:t> in project </a:t>
            </a:r>
            <a:r>
              <a:rPr lang="en-US" dirty="0" err="1"/>
              <a:t>gebied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7" y="2571750"/>
            <a:ext cx="3481838" cy="2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132" y="1480943"/>
            <a:ext cx="4943369" cy="339585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– implementation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489" y="1716088"/>
            <a:ext cx="4867807" cy="3058160"/>
          </a:xfrm>
          <a:prstGeom prst="rect">
            <a:avLst/>
          </a:prstGeom>
        </p:spPr>
      </p:pic>
      <p:pic>
        <p:nvPicPr>
          <p:cNvPr id="7" name="Picture 2" descr="D:\Users\wilt2\Desktop\projects\INA810-1 BwN ina\2 Flagship\images\Demak Pole Installation\Demak Pole Installation\7F9B0148.JPG">
            <a:extLst>
              <a:ext uri="{FF2B5EF4-FFF2-40B4-BE49-F238E27FC236}">
                <a16:creationId xmlns:a16="http://schemas.microsoft.com/office/drawing/2014/main" id="{D320ACBB-8A89-4774-84FC-E627A236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7812" y="879062"/>
            <a:ext cx="2916092" cy="1945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C5C408-B8D6-48AF-B416-078898012D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- </a:t>
            </a:r>
            <a:r>
              <a:rPr lang="nl-NL" dirty="0" err="1"/>
              <a:t>Good</a:t>
            </a:r>
            <a:r>
              <a:rPr lang="nl-NL" dirty="0"/>
              <a:t> cooperation </a:t>
            </a:r>
            <a:r>
              <a:rPr lang="nl-NL" dirty="0" err="1"/>
              <a:t>with</a:t>
            </a:r>
            <a:r>
              <a:rPr lang="nl-NL" dirty="0"/>
              <a:t> stakeholders is </a:t>
            </a:r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succes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5BE2B-0F2B-4F12-906C-F879A27B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Cooperation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614B3-1BAF-470C-9317-807341006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6" name="Picture 3" descr="D:\Users\wilt2\Desktop\@Actions\BwN\2016-03-16 Vernufteling award\all BwN logos_partner\KPUPR_logo.png">
            <a:extLst>
              <a:ext uri="{FF2B5EF4-FFF2-40B4-BE49-F238E27FC236}">
                <a16:creationId xmlns:a16="http://schemas.microsoft.com/office/drawing/2014/main" id="{6AFBEA62-D92B-4358-B77B-90CF10F6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6689" y="1106363"/>
            <a:ext cx="1598603" cy="1761546"/>
          </a:xfrm>
          <a:prstGeom prst="rect">
            <a:avLst/>
          </a:prstGeom>
          <a:noFill/>
        </p:spPr>
      </p:pic>
      <p:pic>
        <p:nvPicPr>
          <p:cNvPr id="7" name="Picture 2" descr="D:\Users\wilt2\Desktop\@Actions\BwN\2016-03-16 Vernufteling award\all BwN logos_partner\KKP_logo.png">
            <a:extLst>
              <a:ext uri="{FF2B5EF4-FFF2-40B4-BE49-F238E27FC236}">
                <a16:creationId xmlns:a16="http://schemas.microsoft.com/office/drawing/2014/main" id="{32FFD411-3CF1-47D9-A8DE-9C487620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63780" y="3020864"/>
            <a:ext cx="1731821" cy="1855936"/>
          </a:xfrm>
          <a:prstGeom prst="rect">
            <a:avLst/>
          </a:prstGeom>
          <a:noFill/>
        </p:spPr>
      </p:pic>
      <p:pic>
        <p:nvPicPr>
          <p:cNvPr id="8" name="Picture 3" descr="IMARES">
            <a:extLst>
              <a:ext uri="{FF2B5EF4-FFF2-40B4-BE49-F238E27FC236}">
                <a16:creationId xmlns:a16="http://schemas.microsoft.com/office/drawing/2014/main" id="{06A0EBD2-2536-465F-8217-549E4E3E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9"/>
          <a:stretch>
            <a:fillRect/>
          </a:stretch>
        </p:blipFill>
        <p:spPr bwMode="auto">
          <a:xfrm>
            <a:off x="455418" y="3349862"/>
            <a:ext cx="238276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EcoShape">
            <a:extLst>
              <a:ext uri="{FF2B5EF4-FFF2-40B4-BE49-F238E27FC236}">
                <a16:creationId xmlns:a16="http://schemas.microsoft.com/office/drawing/2014/main" id="{D109BEF8-D25D-4B7D-8EE9-755B3368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12" y="2477917"/>
            <a:ext cx="1100498" cy="79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WI Pieter\WI Pieter\Timesheets, templates and administration, bios etc\Logos\Logo_Wetlands_Full Colour for Screens_Web Large.jpg">
            <a:extLst>
              <a:ext uri="{FF2B5EF4-FFF2-40B4-BE49-F238E27FC236}">
                <a16:creationId xmlns:a16="http://schemas.microsoft.com/office/drawing/2014/main" id="{E60EB2E5-5382-42E1-BFCE-09CD6C90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30568"/>
            <a:ext cx="15943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WI Pieter\WI Pieter\Timesheets, templates and administration, bios etc\Logos\Witteveen en Bos.png">
            <a:extLst>
              <a:ext uri="{FF2B5EF4-FFF2-40B4-BE49-F238E27FC236}">
                <a16:creationId xmlns:a16="http://schemas.microsoft.com/office/drawing/2014/main" id="{888D7F84-AAF8-4FCC-A9D4-30144BCF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71" y="4205658"/>
            <a:ext cx="1800200" cy="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WI Pieter\WI Pieter\Timesheets, templates and administration, bios etc\Logos\DELTARES_ENABLING_RGB.jpg">
            <a:extLst>
              <a:ext uri="{FF2B5EF4-FFF2-40B4-BE49-F238E27FC236}">
                <a16:creationId xmlns:a16="http://schemas.microsoft.com/office/drawing/2014/main" id="{89DE9841-0814-41C2-8606-E87066E95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4" y="4031754"/>
            <a:ext cx="1459867" cy="8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98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C8FB2A-BBB9-425B-AA89-074B31D2F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Herman.Mondeel@witteveenbos.com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5F6C55-E381-4293-8C2A-DF9957A1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F4352-8DAB-48C7-A960-CB38BF171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03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7020272" y="4620063"/>
            <a:ext cx="527246" cy="266700"/>
          </a:xfrm>
        </p:spPr>
        <p:txBody>
          <a:bodyPr/>
          <a:lstStyle/>
          <a:p>
            <a:fld id="{44259A67-670E-4C64-97AA-2ABF111DB1C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sz="180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62567" y="827750"/>
            <a:ext cx="7850189" cy="428625"/>
          </a:xfrm>
        </p:spPr>
        <p:txBody>
          <a:bodyPr/>
          <a:lstStyle/>
          <a:p>
            <a:r>
              <a:rPr lang="nl-NL" sz="2400" dirty="0"/>
              <a:t>Land </a:t>
            </a:r>
            <a:r>
              <a:rPr lang="nl-NL" sz="2400" dirty="0" err="1"/>
              <a:t>subsidence</a:t>
            </a:r>
            <a:r>
              <a:rPr lang="nl-NL" sz="2400" dirty="0"/>
              <a:t> and </a:t>
            </a:r>
            <a:r>
              <a:rPr lang="nl-NL" sz="2400" dirty="0" err="1"/>
              <a:t>sea</a:t>
            </a:r>
            <a:r>
              <a:rPr lang="nl-NL" sz="2400" dirty="0"/>
              <a:t> level </a:t>
            </a:r>
            <a:r>
              <a:rPr lang="nl-NL" sz="2400" dirty="0" err="1"/>
              <a:t>rise</a:t>
            </a:r>
            <a:endParaRPr lang="nl-NL" dirty="0"/>
          </a:p>
        </p:txBody>
      </p:sp>
      <p:pic>
        <p:nvPicPr>
          <p:cNvPr id="35" name="Picture 1027" descr="D:\documenten\presentaties\ina\agricultural.jpg">
            <a:extLst>
              <a:ext uri="{FF2B5EF4-FFF2-40B4-BE49-F238E27FC236}">
                <a16:creationId xmlns:a16="http://schemas.microsoft.com/office/drawing/2014/main" id="{9D4E88AF-3D9F-44B1-B8ED-FE3DF78B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57074"/>
            <a:ext cx="2179923" cy="472968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DDE2E-A8A9-4FBD-8915-82B326438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84" y="100453"/>
            <a:ext cx="4851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83F4-F895-46AC-8647-8B9511370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54115-DDE6-49C6-8910-7B642ECAC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3283C-B29B-4545-A77E-5EF0820BC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04D32762-7FEA-4873-A009-8D9BADEA7E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851958"/>
              </p:ext>
            </p:extLst>
          </p:nvPr>
        </p:nvGraphicFramePr>
        <p:xfrm>
          <a:off x="0" y="-192475"/>
          <a:ext cx="9144000" cy="646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crobat Document" r:id="rId4" imgW="11344351" imgH="8020202" progId="AcroExch.Document.7">
                  <p:embed/>
                </p:oleObj>
              </mc:Choice>
              <mc:Fallback>
                <p:oleObj name="Acrobat Document" r:id="rId4" imgW="11344351" imgH="8020202" progId="AcroExch.Document.7">
                  <p:embed/>
                  <p:pic>
                    <p:nvPicPr>
                      <p:cNvPr id="81922" name="Object 2">
                        <a:extLst>
                          <a:ext uri="{FF2B5EF4-FFF2-40B4-BE49-F238E27FC236}">
                            <a16:creationId xmlns:a16="http://schemas.microsoft.com/office/drawing/2014/main" id="{A7B48D95-F153-4AD8-9017-B96DA9EEC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92475"/>
                        <a:ext cx="9144000" cy="646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211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6C23-A84A-4B37-9858-3AB2CC7D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Cause</a:t>
            </a:r>
            <a:r>
              <a:rPr lang="nl-NL" dirty="0"/>
              <a:t> of land </a:t>
            </a:r>
            <a:r>
              <a:rPr lang="nl-NL" dirty="0" err="1"/>
              <a:t>subsidence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CFD67-0122-472D-9ACB-F47A00D319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BEE5-3245-4104-9ADD-36A02FB0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5B5F5-6517-4520-A060-25924F12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709209"/>
            <a:ext cx="5796136" cy="44342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377BB0-8321-4C4D-9EA1-09EC6E680450}"/>
              </a:ext>
            </a:extLst>
          </p:cNvPr>
          <p:cNvSpPr/>
          <p:nvPr/>
        </p:nvSpPr>
        <p:spPr>
          <a:xfrm>
            <a:off x="4139952" y="1137834"/>
            <a:ext cx="1440160" cy="255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EDA55C7-0558-4B35-9190-47B130B6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>
            <a:fillRect/>
          </a:stretch>
        </p:blipFill>
        <p:spPr bwMode="auto">
          <a:xfrm>
            <a:off x="1924896" y="711281"/>
            <a:ext cx="7310432" cy="44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0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D9AC5-944A-43D8-AF5C-E14927A24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B8A12C2-9E60-4E70-92E3-29E7E28B0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-13399"/>
            <a:ext cx="4932041" cy="5179769"/>
          </a:xfrm>
          <a:prstGeom prst="rect">
            <a:avLst/>
          </a:prstGeom>
        </p:spPr>
      </p:pic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DF71542-4168-4AEC-AA76-7503A80C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1" y="1393031"/>
            <a:ext cx="2413603" cy="370528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E822DE7-E6E5-4813-A6E9-AFF1A884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964406"/>
            <a:ext cx="7847012" cy="428625"/>
          </a:xfrm>
        </p:spPr>
        <p:txBody>
          <a:bodyPr/>
          <a:lstStyle/>
          <a:p>
            <a:r>
              <a:rPr lang="nl-NL" dirty="0"/>
              <a:t>California</a:t>
            </a:r>
          </a:p>
        </p:txBody>
      </p:sp>
    </p:spTree>
    <p:extLst>
      <p:ext uri="{BB962C8B-B14F-4D97-AF65-F5344CB8AC3E}">
        <p14:creationId xmlns:p14="http://schemas.microsoft.com/office/powerpoint/2010/main" val="176831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nl-NL" sz="1800" dirty="0"/>
          </a:p>
        </p:txBody>
      </p:sp>
      <p:pic>
        <p:nvPicPr>
          <p:cNvPr id="7" name="Donothing urban area Jawa.avi">
            <a:hlinkClick r:id="" action="ppaction://media"/>
            <a:extLst>
              <a:ext uri="{FF2B5EF4-FFF2-40B4-BE49-F238E27FC236}">
                <a16:creationId xmlns:a16="http://schemas.microsoft.com/office/drawing/2014/main" id="{555647EA-277E-4FFD-8A5B-C6F7F9D4B39F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1208183"/>
            <a:ext cx="6300192" cy="39846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47700" y="805920"/>
            <a:ext cx="7850189" cy="428625"/>
          </a:xfrm>
        </p:spPr>
        <p:txBody>
          <a:bodyPr/>
          <a:lstStyle/>
          <a:p>
            <a:r>
              <a:rPr lang="nl-NL" dirty="0" err="1"/>
              <a:t>Urbanisation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2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F00F-1111-4A80-8BB6-7271478C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72CD51-38C0-4521-B081-38221F9D2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259A67-670E-4C64-97AA-2ABF111DB1C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F7446-EDC2-4B1A-8D5B-B91B02DC4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B9643B61-9509-4DEC-B2D9-B11E4748E911}"/>
              </a:ext>
            </a:extLst>
          </p:cNvPr>
          <p:cNvSpPr txBox="1">
            <a:spLocks noGrp="1"/>
          </p:cNvSpPr>
          <p:nvPr/>
        </p:nvSpPr>
        <p:spPr bwMode="auto">
          <a:xfrm>
            <a:off x="5787628" y="4769644"/>
            <a:ext cx="12620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nl-NL" sz="900">
                <a:solidFill>
                  <a:srgbClr val="0598DB"/>
                </a:solidFill>
                <a:latin typeface="Arial" panose="020B0604020202020204" pitchFamily="34" charset="0"/>
              </a:rPr>
              <a:t>5 March 2009</a:t>
            </a:r>
            <a:endParaRPr lang="nl-NL" altLang="nl-NL" sz="900">
              <a:solidFill>
                <a:srgbClr val="0598DB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2A9926F-0419-4D65-A241-DD4028F36C75}"/>
              </a:ext>
            </a:extLst>
          </p:cNvPr>
          <p:cNvSpPr txBox="1">
            <a:spLocks noGrp="1"/>
          </p:cNvSpPr>
          <p:nvPr/>
        </p:nvSpPr>
        <p:spPr bwMode="auto">
          <a:xfrm>
            <a:off x="7049691" y="4769644"/>
            <a:ext cx="34766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37F3A61-E4C5-429A-AED2-846A0509036D}" type="slidenum">
              <a:rPr lang="nl-NL" altLang="nl-NL" sz="900">
                <a:solidFill>
                  <a:srgbClr val="0598DB"/>
                </a:solidFill>
                <a:latin typeface="Arial" panose="020B0604020202020204" pitchFamily="34" charset="0"/>
              </a:rPr>
              <a:pPr algn="r"/>
              <a:t>9</a:t>
            </a:fld>
            <a:endParaRPr lang="nl-NL" altLang="nl-NL" sz="900">
              <a:solidFill>
                <a:srgbClr val="0598DB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2" descr="DSC00576">
            <a:extLst>
              <a:ext uri="{FF2B5EF4-FFF2-40B4-BE49-F238E27FC236}">
                <a16:creationId xmlns:a16="http://schemas.microsoft.com/office/drawing/2014/main" id="{C422BCB6-2870-412B-AFB2-20DD19F6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2" y="627534"/>
            <a:ext cx="7021577" cy="52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ieuwe-wb-presentatie">
  <a:themeElements>
    <a:clrScheme name="Witteveen+Bos">
      <a:dk1>
        <a:srgbClr val="000000"/>
      </a:dk1>
      <a:lt1>
        <a:srgbClr val="FFFFFF"/>
      </a:lt1>
      <a:dk2>
        <a:srgbClr val="F3F7FC"/>
      </a:dk2>
      <a:lt2>
        <a:srgbClr val="FFFFFF"/>
      </a:lt2>
      <a:accent1>
        <a:srgbClr val="005D76"/>
      </a:accent1>
      <a:accent2>
        <a:srgbClr val="81D0F7"/>
      </a:accent2>
      <a:accent3>
        <a:srgbClr val="0097D9"/>
      </a:accent3>
      <a:accent4>
        <a:srgbClr val="15292F"/>
      </a:accent4>
      <a:accent5>
        <a:srgbClr val="BDE5FB"/>
      </a:accent5>
      <a:accent6>
        <a:srgbClr val="49B5E4"/>
      </a:accent6>
      <a:hlink>
        <a:srgbClr val="005D76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nieuwe-wb-presentatie-16-9</Template>
  <TotalTime>6126</TotalTime>
  <Words>472</Words>
  <Application>Microsoft Macintosh PowerPoint</Application>
  <PresentationFormat>Diavoorstelling (16:9)</PresentationFormat>
  <Paragraphs>201</Paragraphs>
  <Slides>37</Slides>
  <Notes>8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8" baseType="lpstr">
      <vt:lpstr>Arial</vt:lpstr>
      <vt:lpstr>Calibri</vt:lpstr>
      <vt:lpstr>Constantia</vt:lpstr>
      <vt:lpstr>Segoe UI</vt:lpstr>
      <vt:lpstr>Segoe UI Light</vt:lpstr>
      <vt:lpstr>Segoe UI Semibold</vt:lpstr>
      <vt:lpstr>Tahoma</vt:lpstr>
      <vt:lpstr>Times New Roman</vt:lpstr>
      <vt:lpstr>Wingdings 2</vt:lpstr>
      <vt:lpstr>nieuwe-wb-presentatie</vt:lpstr>
      <vt:lpstr>Acrobat Document</vt:lpstr>
      <vt:lpstr>PowerPoint-presentatie</vt:lpstr>
      <vt:lpstr>Witteveen en Bos 1946</vt:lpstr>
      <vt:lpstr>Land subsidence and flooding</vt:lpstr>
      <vt:lpstr>Land subsidence and sea level rise</vt:lpstr>
      <vt:lpstr>PowerPoint-presentatie</vt:lpstr>
      <vt:lpstr>Cause of land subsidence</vt:lpstr>
      <vt:lpstr>California</vt:lpstr>
      <vt:lpstr>Urbanisation</vt:lpstr>
      <vt:lpstr>PowerPoint-presentatie</vt:lpstr>
      <vt:lpstr>Rainfall (Banjir)</vt:lpstr>
      <vt:lpstr>Water supply and groundwater extraction</vt:lpstr>
      <vt:lpstr>Solid waste and water quality</vt:lpstr>
      <vt:lpstr>National Capital Integrated Coastal Development</vt:lpstr>
      <vt:lpstr>National Capital Integrated Coastal Development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Imagine</vt:lpstr>
      <vt:lpstr>Banger polder Semarang</vt:lpstr>
      <vt:lpstr>RTL nieuws</vt:lpstr>
      <vt:lpstr>Polder Semarang</vt:lpstr>
      <vt:lpstr>Problem</vt:lpstr>
      <vt:lpstr>Banger Polder Semarang</vt:lpstr>
      <vt:lpstr>PowerPoint-presentatie</vt:lpstr>
      <vt:lpstr>Stakeholders</vt:lpstr>
      <vt:lpstr>PowerPoint-presentatie</vt:lpstr>
      <vt:lpstr>Mangrove Restoration</vt:lpstr>
      <vt:lpstr>Existing situation</vt:lpstr>
      <vt:lpstr>Coastal Erosion</vt:lpstr>
      <vt:lpstr>Vision</vt:lpstr>
      <vt:lpstr>Permeable dams</vt:lpstr>
      <vt:lpstr>Project – implementatie in project gebied</vt:lpstr>
      <vt:lpstr>Project – implementation </vt:lpstr>
      <vt:lpstr>Cooperation </vt:lpstr>
      <vt:lpstr>Vragen?</vt:lpstr>
    </vt:vector>
  </TitlesOfParts>
  <Company>Witteveen+Bos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van den Boomen</dc:creator>
  <cp:lastModifiedBy>MoniQue Nijenhof</cp:lastModifiedBy>
  <cp:revision>93</cp:revision>
  <cp:lastPrinted>2019-05-27T09:59:32Z</cp:lastPrinted>
  <dcterms:created xsi:type="dcterms:W3CDTF">2018-11-07T04:15:55Z</dcterms:created>
  <dcterms:modified xsi:type="dcterms:W3CDTF">2019-05-27T10:08:44Z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al">
    <vt:lpwstr>nl</vt:lpwstr>
  </property>
</Properties>
</file>