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28"/>
  </p:notesMasterIdLst>
  <p:handoutMasterIdLst>
    <p:handoutMasterId r:id="rId29"/>
  </p:handoutMasterIdLst>
  <p:sldIdLst>
    <p:sldId id="389" r:id="rId4"/>
    <p:sldId id="488" r:id="rId5"/>
    <p:sldId id="489" r:id="rId6"/>
    <p:sldId id="497" r:id="rId7"/>
    <p:sldId id="444" r:id="rId8"/>
    <p:sldId id="436" r:id="rId9"/>
    <p:sldId id="485" r:id="rId10"/>
    <p:sldId id="483" r:id="rId11"/>
    <p:sldId id="496" r:id="rId12"/>
    <p:sldId id="427" r:id="rId13"/>
    <p:sldId id="367" r:id="rId14"/>
    <p:sldId id="471" r:id="rId15"/>
    <p:sldId id="452" r:id="rId16"/>
    <p:sldId id="503" r:id="rId17"/>
    <p:sldId id="514" r:id="rId18"/>
    <p:sldId id="510" r:id="rId19"/>
    <p:sldId id="513" r:id="rId20"/>
    <p:sldId id="512" r:id="rId21"/>
    <p:sldId id="504" r:id="rId22"/>
    <p:sldId id="509" r:id="rId23"/>
    <p:sldId id="505" r:id="rId24"/>
    <p:sldId id="508" r:id="rId25"/>
    <p:sldId id="355" r:id="rId26"/>
    <p:sldId id="404" r:id="rId2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t-Jan Dommelen van" initials="GDv" lastIdx="1" clrIdx="0"/>
  <p:cmAuthor id="2" name="Madelon Schaap" initials="" lastIdx="3" clrIdx="1"/>
  <p:cmAuthor id="3" name="Madelon 707" initials="M7" lastIdx="1" clrIdx="2"/>
  <p:cmAuthor id="4" name="Schaap, Madelon (E.M..)" initials="E.M..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81"/>
    <p:restoredTop sz="93227"/>
  </p:normalViewPr>
  <p:slideViewPr>
    <p:cSldViewPr>
      <p:cViewPr>
        <p:scale>
          <a:sx n="101" d="100"/>
          <a:sy n="101" d="100"/>
        </p:scale>
        <p:origin x="-304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9-04-09T22:28:51.591" idx="1">
    <p:pos x="3120" y="912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5E0F653-9B09-4E4D-89FF-4D726FAC5FC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2ADCC1D-0B70-C04B-A484-538A05D7FA9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2FF9519B-9B6C-8C4C-B56B-4E78ADD5796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E220D6AF-76D1-064E-B1F0-9258CE21A12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E1CFEB01-09C5-814E-8A72-EAD540AA9E4B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253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7C3AF41-8DB2-9748-A22D-DF174CAAF05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562C8F7-C9CF-6843-B8AB-5AD7F1F90CE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90A1B848-0B59-A545-A518-C36BEA445DB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DADF51D-57C5-A249-999A-6D137CC8495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1670074-77F0-AE41-BB98-6B8D4567D6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C2EABB16-4D96-3344-8354-A495DFCD6D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3D745252-B43E-824E-A465-040737B7B866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158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MS PGothic" panose="020B0600070205080204" pitchFamily="34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740FB406-964C-5948-890D-C98E23173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8AA6C220-B5C6-6446-AB91-56BE0A333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ヒラギノ角ゴ Pro W3" panose="020B0300000000000000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47D64575-5432-504E-9846-1C974F6A5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4AFEB26-9EB8-6D46-A5EF-5673739063E6}" type="slidenum">
              <a:rPr lang="en-US" altLang="en-US" sz="1200" smtClean="0">
                <a:ea typeface="ヒラギノ角ゴ Pro W3" panose="020B0300000000000000" pitchFamily="34" charset="-128"/>
              </a:rPr>
              <a:pPr/>
              <a:t>1</a:t>
            </a:fld>
            <a:endParaRPr lang="en-US" altLang="en-US" sz="12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https://endplasticsoup.nl/rotary-projecten/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745252-B43E-824E-A465-040737B7B86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886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13.00 – 13.30            Ontvangst</a:t>
            </a:r>
          </a:p>
          <a:p>
            <a:r>
              <a:rPr lang="nl-NL" dirty="0"/>
              <a:t>13.30 – 14.15            Plastic </a:t>
            </a:r>
            <a:r>
              <a:rPr lang="nl-NL" dirty="0" err="1"/>
              <a:t>Soup</a:t>
            </a:r>
            <a:r>
              <a:rPr lang="nl-NL" dirty="0"/>
              <a:t> Quiz</a:t>
            </a:r>
          </a:p>
          <a:p>
            <a:r>
              <a:rPr lang="nl-NL" dirty="0"/>
              <a:t>14.15 – 16.00            Plastic vissen op de Amstel</a:t>
            </a:r>
          </a:p>
          <a:p>
            <a:r>
              <a:rPr lang="nl-NL" dirty="0"/>
              <a:t>16.00 – 16.15            Bekendmaking prijswinnaars</a:t>
            </a:r>
          </a:p>
          <a:p>
            <a:r>
              <a:rPr lang="nl-NL" dirty="0"/>
              <a:t>16.15 – 18:00            </a:t>
            </a:r>
            <a:r>
              <a:rPr lang="nl-NL" dirty="0" err="1"/>
              <a:t>EndPlasticSoup</a:t>
            </a:r>
            <a:r>
              <a:rPr lang="nl-NL" dirty="0"/>
              <a:t> Borrel</a:t>
            </a:r>
          </a:p>
          <a:p>
            <a:r>
              <a:rPr lang="nl-NL" dirty="0"/>
              <a:t>Na de borrel              Gelegenheid om te eten in het 								Amstel </a:t>
            </a:r>
            <a:r>
              <a:rPr lang="nl-NL" dirty="0" err="1"/>
              <a:t>Boathouse</a:t>
            </a:r>
            <a:r>
              <a:rPr lang="nl-NL" dirty="0"/>
              <a:t> </a:t>
            </a:r>
          </a:p>
          <a:p>
            <a:r>
              <a:rPr lang="nl-NL" dirty="0" err="1"/>
              <a:t>Drink&amp;diner</a:t>
            </a:r>
            <a:r>
              <a:rPr lang="nl-NL" dirty="0"/>
              <a:t> menu: €20,- opgeven via e-mail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745252-B43E-824E-A465-040737B7B86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757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740FB406-964C-5948-890D-C98E23173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8AA6C220-B5C6-6446-AB91-56BE0A333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ヒラギノ角ゴ Pro W3" panose="020B0300000000000000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47D64575-5432-504E-9846-1C974F6A58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4AFEB26-9EB8-6D46-A5EF-5673739063E6}" type="slidenum">
              <a:rPr lang="en-US" altLang="en-US" sz="1200" smtClean="0">
                <a:ea typeface="ヒラギノ角ゴ Pro W3" panose="020B0300000000000000" pitchFamily="34" charset="-128"/>
              </a:rPr>
              <a:pPr/>
              <a:t>24</a:t>
            </a:fld>
            <a:endParaRPr lang="en-US" altLang="en-US" sz="1200">
              <a:ea typeface="ヒラギノ角ゴ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289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2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FBB3E0-6A53-4B48-AC59-31F765A090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C9EE68-57E8-5546-950F-62E55CB98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433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CB8EA5-625C-234F-A34B-D41A5FBDE2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6D1E20-667C-544C-8984-8F641ACF5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5783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56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9871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6326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687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254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482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826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404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470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048892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08419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494018-DCE6-AF4F-A24F-DBEB21B682D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E7C8F-3049-CF4B-A383-9787986938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62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144A24-8DDE-3648-AA89-6A02C90425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7D79DC-49BE-C948-8290-30F90737F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63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F23703-AE82-DC41-BFE0-CB66932497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9575C8-48EF-CE4A-8C01-371AD3C60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597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444BF9-5CDB-AC4D-B61F-A1F40264E2C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AE825B-182C-EE4E-BF64-8BD631117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37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336BED-050B-C341-9190-B262EF2E1BB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9E0198-690B-FE47-AE61-F881DAE65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45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7A6334-8C01-EC48-9F3D-BA19671704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1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97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5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682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112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648150-0DFE-294B-8F33-3AAAA7492ED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8F9D81-2606-9747-B506-D39010545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110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2EEDC1-BAE2-B94D-8303-C4A4A340039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E019AD-2519-B64A-8B4A-DFC993932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036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E22F32-DD94-F241-AA33-2B1276F59E1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10218B-45F1-6549-A455-ED12C117C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5858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363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0952D0-2AF0-DD4C-B110-EF8DC5A7DA5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D325F38-D093-D947-B920-41ECA355A8E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6165850"/>
            <a:ext cx="121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F6520D4-5FFB-9A4A-BE9E-EC5FCCA4A25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16" r:id="rId1"/>
    <p:sldLayoutId id="2147484817" r:id="rId2"/>
    <p:sldLayoutId id="2147484818" r:id="rId3"/>
    <p:sldLayoutId id="2147484819" r:id="rId4"/>
    <p:sldLayoutId id="2147484820" r:id="rId5"/>
    <p:sldLayoutId id="2147484821" r:id="rId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B35C46-222D-7644-98B7-1F62ECF37ABA}"/>
              </a:ext>
            </a:extLst>
          </p:cNvPr>
          <p:cNvSpPr txBox="1"/>
          <p:nvPr/>
        </p:nvSpPr>
        <p:spPr>
          <a:xfrm>
            <a:off x="228600" y="6567487"/>
            <a:ext cx="28194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defRPr/>
            </a:pPr>
            <a:r>
              <a:rPr lang="en-US" altLang="en-US" sz="900" dirty="0">
                <a:solidFill>
                  <a:srgbClr val="BCBDC0"/>
                </a:solidFill>
                <a:latin typeface="Arial Narrow" panose="020B0604020202020204" pitchFamily="34" charset="0"/>
              </a:rPr>
              <a:t>  </a:t>
            </a:r>
            <a:fld id="{5E48E986-6480-DF49-81A0-FD39E1B0D601}" type="slidenum">
              <a:rPr lang="en-US" altLang="en-US" sz="900" smtClean="0">
                <a:solidFill>
                  <a:srgbClr val="BCBDC0"/>
                </a:solidFill>
                <a:latin typeface="Arial Narrow" panose="020B0604020202020204" pitchFamily="34" charset="0"/>
              </a:rPr>
              <a:pPr algn="l">
                <a:defRPr/>
              </a:pPr>
              <a:t>‹nr.›</a:t>
            </a:fld>
            <a:r>
              <a:rPr lang="en-US" altLang="en-US" sz="900" dirty="0">
                <a:solidFill>
                  <a:srgbClr val="BCBDC0"/>
                </a:solidFill>
                <a:latin typeface="Arial Narrow" panose="020B0604020202020204" pitchFamily="34" charset="0"/>
              </a:rPr>
              <a:t>  </a:t>
            </a:r>
            <a:endParaRPr lang="en-US" altLang="en-US" sz="900" dirty="0">
              <a:solidFill>
                <a:srgbClr val="958D85"/>
              </a:solidFill>
              <a:latin typeface="Arial Narrow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40E2E-56FC-5141-BFA8-35056CC389F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6465069"/>
            <a:ext cx="1307465" cy="2405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31" r:id="rId2"/>
    <p:sldLayoutId id="2147484832" r:id="rId3"/>
    <p:sldLayoutId id="2147484833" r:id="rId4"/>
    <p:sldLayoutId id="2147484834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  <p:sldLayoutId id="2147484828" r:id="rId12"/>
    <p:sldLayoutId id="2147484829" r:id="rId13"/>
    <p:sldLayoutId id="2147484835" r:id="rId14"/>
    <p:sldLayoutId id="2147484836" r:id="rId15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F8A54F-AB47-0F46-9905-0BC8B6C84B40}"/>
              </a:ext>
            </a:extLst>
          </p:cNvPr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en-US" altLang="en-US" sz="900">
                <a:solidFill>
                  <a:srgbClr val="BCBDC0"/>
                </a:solidFill>
                <a:latin typeface="Arial Narrow" panose="020B0604020202020204" pitchFamily="34" charset="0"/>
              </a:rPr>
              <a:t>TITLE |  </a:t>
            </a:r>
            <a:fld id="{3FDB7E6E-6D15-B242-BB9F-759DB034AFE5}" type="slidenum">
              <a:rPr lang="en-US" altLang="en-US" sz="900" smtClean="0">
                <a:solidFill>
                  <a:srgbClr val="BCBDC0"/>
                </a:solidFill>
                <a:latin typeface="Arial Narrow" panose="020B0604020202020204" pitchFamily="34" charset="0"/>
              </a:rPr>
              <a:pPr algn="r">
                <a:defRPr/>
              </a:pPr>
              <a:t>‹nr.›</a:t>
            </a:fld>
            <a:r>
              <a:rPr lang="en-US" altLang="en-US" sz="900">
                <a:solidFill>
                  <a:srgbClr val="BCBDC0"/>
                </a:solidFill>
                <a:latin typeface="Arial Narrow" panose="020B0604020202020204" pitchFamily="34" charset="0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anose="020B0604020202020204" pitchFamily="34" charset="0"/>
            </a:endParaRP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FF722210-B3E6-0945-8FB2-77F19442EB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788" y="6299200"/>
            <a:ext cx="892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jpe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tiff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plasticsoupfoundation.org/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hyperlink" Target="https://www.theoceancleanup.com/" TargetMode="Externa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dplasticsoup.nl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marinedebris.noaa.gov/about-us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1707C5-CC78-8D4D-9C33-0AD69BE34EE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-13855"/>
            <a:ext cx="9144000" cy="611247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66D6D5E9-6975-E041-B185-64E4C98B1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389529"/>
            <a:ext cx="2590800" cy="108473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en-US" altLang="en-US" sz="1800" dirty="0">
                <a:solidFill>
                  <a:schemeClr val="tx2"/>
                </a:solidFill>
              </a:rPr>
              <a:t>An initiative started </a:t>
            </a:r>
          </a:p>
          <a:p>
            <a:pPr algn="ctr">
              <a:spcBef>
                <a:spcPts val="300"/>
              </a:spcBef>
            </a:pPr>
            <a:r>
              <a:rPr lang="en-US" altLang="en-US" sz="1800" dirty="0">
                <a:solidFill>
                  <a:schemeClr val="tx2"/>
                </a:solidFill>
              </a:rPr>
              <a:t>by the Rotary Clubs </a:t>
            </a:r>
          </a:p>
          <a:p>
            <a:pPr algn="ctr">
              <a:spcBef>
                <a:spcPts val="300"/>
              </a:spcBef>
            </a:pPr>
            <a:r>
              <a:rPr lang="en-US" altLang="en-US" sz="1800" dirty="0">
                <a:solidFill>
                  <a:schemeClr val="tx2"/>
                </a:solidFill>
              </a:rPr>
              <a:t>of Amsterdam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6FB6C80-9FBC-014E-820D-0CCBDF447A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34470"/>
            <a:ext cx="2133600" cy="1255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3"/>
    </mc:Choice>
    <mc:Fallback xmlns="">
      <p:transition spd="slow" advTm="2261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FBCC-B84C-0D4D-B840-21E2038B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End Plastic Soup </a:t>
            </a:r>
            <a:r>
              <a:rPr lang="en-US" sz="2400" b="1" dirty="0" err="1"/>
              <a:t>initiatief</a:t>
            </a:r>
            <a:endParaRPr lang="en-US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DA4FD7-5473-AE42-89D7-8322D1E9EA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14" y="1247158"/>
            <a:ext cx="2313368" cy="1735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2FA37-848C-5B4D-96B9-89B8BB59A2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291" y="1676400"/>
            <a:ext cx="2101342" cy="2101342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9ECCABB-66E3-494A-8431-AC2A66A091CA}"/>
              </a:ext>
            </a:extLst>
          </p:cNvPr>
          <p:cNvSpPr/>
          <p:nvPr/>
        </p:nvSpPr>
        <p:spPr>
          <a:xfrm>
            <a:off x="2514601" y="1309414"/>
            <a:ext cx="2101343" cy="994986"/>
          </a:xfrm>
          <a:prstGeom prst="wedgeRoundRectCallout">
            <a:avLst>
              <a:gd name="adj1" fmla="val -78120"/>
              <a:gd name="adj2" fmla="val 5231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1,2 </a:t>
            </a:r>
            <a:r>
              <a:rPr lang="en-US" sz="2000" dirty="0" err="1">
                <a:solidFill>
                  <a:schemeClr val="tx2"/>
                </a:solidFill>
              </a:rPr>
              <a:t>mln</a:t>
            </a:r>
            <a:r>
              <a:rPr lang="en-US" sz="2000" dirty="0">
                <a:solidFill>
                  <a:schemeClr val="tx2"/>
                </a:solidFill>
              </a:rPr>
              <a:t> Rotarians </a:t>
            </a:r>
            <a:r>
              <a:rPr lang="en-US" sz="2000" dirty="0" err="1">
                <a:solidFill>
                  <a:schemeClr val="tx2"/>
                </a:solidFill>
              </a:rPr>
              <a:t>kunnen</a:t>
            </a:r>
            <a:r>
              <a:rPr lang="en-US" sz="2000" dirty="0">
                <a:solidFill>
                  <a:schemeClr val="tx2"/>
                </a:solidFill>
              </a:rPr>
              <a:t> het </a:t>
            </a:r>
            <a:r>
              <a:rPr lang="en-US" sz="2000" dirty="0" err="1">
                <a:solidFill>
                  <a:schemeClr val="tx2"/>
                </a:solidFill>
              </a:rPr>
              <a:t>verschil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maken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3BB81956-0F37-9248-AF6C-E5E9B6B98BF1}"/>
              </a:ext>
            </a:extLst>
          </p:cNvPr>
          <p:cNvSpPr/>
          <p:nvPr/>
        </p:nvSpPr>
        <p:spPr>
          <a:xfrm>
            <a:off x="6863296" y="1371600"/>
            <a:ext cx="2101343" cy="1268181"/>
          </a:xfrm>
          <a:prstGeom prst="wedgeRoundRectCallout">
            <a:avLst>
              <a:gd name="adj1" fmla="val -78120"/>
              <a:gd name="adj2" fmla="val 5231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People of Action, </a:t>
            </a:r>
            <a:r>
              <a:rPr lang="en-US" sz="2000" dirty="0" err="1">
                <a:solidFill>
                  <a:schemeClr val="tx2"/>
                </a:solidFill>
              </a:rPr>
              <a:t>bundelen</a:t>
            </a:r>
            <a:r>
              <a:rPr lang="en-US" sz="2000" dirty="0">
                <a:solidFill>
                  <a:schemeClr val="tx2"/>
                </a:solidFill>
              </a:rPr>
              <a:t> van </a:t>
            </a:r>
            <a:r>
              <a:rPr lang="en-US" sz="2000" dirty="0" err="1">
                <a:solidFill>
                  <a:schemeClr val="tx2"/>
                </a:solidFill>
              </a:rPr>
              <a:t>talenten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en</a:t>
            </a:r>
            <a:r>
              <a:rPr lang="en-US" sz="2000" dirty="0">
                <a:solidFill>
                  <a:schemeClr val="tx2"/>
                </a:solidFill>
              </a:rPr>
              <a:t> skills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4D7AF480-F21D-F841-9889-03995DD3E96E}"/>
              </a:ext>
            </a:extLst>
          </p:cNvPr>
          <p:cNvGrpSpPr/>
          <p:nvPr/>
        </p:nvGrpSpPr>
        <p:grpSpPr>
          <a:xfrm>
            <a:off x="212234" y="3467128"/>
            <a:ext cx="2626332" cy="2626332"/>
            <a:chOff x="0" y="395799"/>
            <a:chExt cx="2626332" cy="2626332"/>
          </a:xfrm>
        </p:grpSpPr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496FAEDA-6B54-6147-9A9A-3DBCCFAC7C2E}"/>
                </a:ext>
              </a:extLst>
            </p:cNvPr>
            <p:cNvSpPr/>
            <p:nvPr/>
          </p:nvSpPr>
          <p:spPr>
            <a:xfrm>
              <a:off x="0" y="395799"/>
              <a:ext cx="2626332" cy="2626332"/>
            </a:xfrm>
            <a:prstGeom prst="ellipse">
              <a:avLst/>
            </a:prstGeom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2" name="Ovaal 4">
              <a:extLst>
                <a:ext uri="{FF2B5EF4-FFF2-40B4-BE49-F238E27FC236}">
                  <a16:creationId xmlns:a16="http://schemas.microsoft.com/office/drawing/2014/main" id="{A4846401-4A2E-5F4B-AE63-FFA91C774670}"/>
                </a:ext>
              </a:extLst>
            </p:cNvPr>
            <p:cNvSpPr txBox="1"/>
            <p:nvPr/>
          </p:nvSpPr>
          <p:spPr>
            <a:xfrm>
              <a:off x="384617" y="738671"/>
              <a:ext cx="1857098" cy="185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400" b="1" kern="1200" dirty="0"/>
                <a:t>AWARENESS</a:t>
              </a:r>
            </a:p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b="1" dirty="0"/>
                <a:t>1.2 miljoen Rotarians en familie, omgeving</a:t>
              </a:r>
              <a:endParaRPr lang="nl-NL" sz="2400" b="1" kern="1200" dirty="0"/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C255B10-595D-3E43-AF7E-B731F2818704}"/>
              </a:ext>
            </a:extLst>
          </p:cNvPr>
          <p:cNvGrpSpPr/>
          <p:nvPr/>
        </p:nvGrpSpPr>
        <p:grpSpPr>
          <a:xfrm>
            <a:off x="3258834" y="3524701"/>
            <a:ext cx="2626332" cy="2647499"/>
            <a:chOff x="2630183" y="378658"/>
            <a:chExt cx="2626332" cy="2647499"/>
          </a:xfrm>
        </p:grpSpPr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756E6869-6106-F942-A9CA-5E3B2EB8E267}"/>
                </a:ext>
              </a:extLst>
            </p:cNvPr>
            <p:cNvSpPr/>
            <p:nvPr/>
          </p:nvSpPr>
          <p:spPr>
            <a:xfrm>
              <a:off x="2630183" y="378658"/>
              <a:ext cx="2626332" cy="2647499"/>
            </a:xfrm>
            <a:prstGeom prst="ellipse">
              <a:avLst/>
            </a:prstGeom>
            <a:solidFill>
              <a:srgbClr val="FC0280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Ovaal 4">
              <a:extLst>
                <a:ext uri="{FF2B5EF4-FFF2-40B4-BE49-F238E27FC236}">
                  <a16:creationId xmlns:a16="http://schemas.microsoft.com/office/drawing/2014/main" id="{561BADBB-98F5-F741-B18E-DF5B080D5C0F}"/>
                </a:ext>
              </a:extLst>
            </p:cNvPr>
            <p:cNvSpPr txBox="1"/>
            <p:nvPr/>
          </p:nvSpPr>
          <p:spPr>
            <a:xfrm>
              <a:off x="2730355" y="740157"/>
              <a:ext cx="2526160" cy="185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400" b="1" kern="1200" dirty="0"/>
                <a:t>ACTION</a:t>
              </a:r>
            </a:p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nl-NL" b="1" dirty="0"/>
                <a:t>lokale/regionale/</a:t>
              </a:r>
            </a:p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nl-NL" b="1" dirty="0"/>
                <a:t>landelijke acties</a:t>
              </a:r>
            </a:p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nl-NL" b="1" dirty="0"/>
                <a:t>1 juni 2019</a:t>
              </a:r>
            </a:p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nl-NL" sz="1600" b="1" dirty="0"/>
                <a:t>(eerste zaterdag van juni)</a:t>
              </a:r>
            </a:p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l-NL" sz="2400" b="1" kern="1200" dirty="0"/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317FB003-1DE3-764A-83EF-21940A590DBB}"/>
              </a:ext>
            </a:extLst>
          </p:cNvPr>
          <p:cNvGrpSpPr/>
          <p:nvPr/>
        </p:nvGrpSpPr>
        <p:grpSpPr>
          <a:xfrm>
            <a:off x="6305432" y="3523360"/>
            <a:ext cx="2659205" cy="2648840"/>
            <a:chOff x="5256515" y="318585"/>
            <a:chExt cx="2639940" cy="2481198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0D87A997-B69E-5B4A-AB31-1F2E9D2FB4F7}"/>
                </a:ext>
              </a:extLst>
            </p:cNvPr>
            <p:cNvSpPr/>
            <p:nvPr/>
          </p:nvSpPr>
          <p:spPr>
            <a:xfrm>
              <a:off x="5256515" y="318585"/>
              <a:ext cx="2639940" cy="2481198"/>
            </a:xfrm>
            <a:prstGeom prst="ellipse">
              <a:avLst/>
            </a:prstGeom>
            <a:solidFill>
              <a:srgbClr val="FD8008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8" name="Ovaal 4">
              <a:extLst>
                <a:ext uri="{FF2B5EF4-FFF2-40B4-BE49-F238E27FC236}">
                  <a16:creationId xmlns:a16="http://schemas.microsoft.com/office/drawing/2014/main" id="{96C82715-3E02-384C-809F-D40D9C917E7C}"/>
                </a:ext>
              </a:extLst>
            </p:cNvPr>
            <p:cNvSpPr txBox="1"/>
            <p:nvPr/>
          </p:nvSpPr>
          <p:spPr>
            <a:xfrm>
              <a:off x="5641133" y="372952"/>
              <a:ext cx="1857098" cy="185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400" b="1" kern="1200" dirty="0"/>
                <a:t>ALLIANCES</a:t>
              </a:r>
            </a:p>
            <a:p>
              <a:pPr marL="0" lvl="0" indent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400" b="1" kern="1200" dirty="0"/>
                <a:t>Netwerken inzetten voor beïnvloeding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0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5"/>
    </mc:Choice>
    <mc:Fallback xmlns="">
      <p:transition spd="slow" advTm="34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EPS Ansicht 3_voork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7" y="1143000"/>
            <a:ext cx="6971923" cy="49705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b="1" dirty="0"/>
              <a:t>Awareness: online </a:t>
            </a:r>
            <a:r>
              <a:rPr lang="nl-NL" sz="2400" b="1" dirty="0" err="1"/>
              <a:t>EndPlasticSoup</a:t>
            </a:r>
            <a:r>
              <a:rPr lang="nl-NL" sz="2400" b="1" dirty="0"/>
              <a:t> petitie</a:t>
            </a:r>
          </a:p>
        </p:txBody>
      </p:sp>
    </p:spTree>
    <p:extLst>
      <p:ext uri="{BB962C8B-B14F-4D97-AF65-F5344CB8AC3E}">
        <p14:creationId xmlns:p14="http://schemas.microsoft.com/office/powerpoint/2010/main" val="1825694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B3B4164-4135-2748-BD56-44ADF7B9A1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43" t="28720" b="6752"/>
          <a:stretch/>
        </p:blipFill>
        <p:spPr>
          <a:xfrm>
            <a:off x="3534150" y="4923589"/>
            <a:ext cx="3400050" cy="167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E5FBCC-B84C-0D4D-B840-21E2038B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Action</a:t>
            </a:r>
          </a:p>
        </p:txBody>
      </p:sp>
      <p:pic>
        <p:nvPicPr>
          <p:cNvPr id="18" name="Picture 17" descr="A group of people in a garden&#10;&#10;Description automatically generated">
            <a:extLst>
              <a:ext uri="{FF2B5EF4-FFF2-40B4-BE49-F238E27FC236}">
                <a16:creationId xmlns:a16="http://schemas.microsoft.com/office/drawing/2014/main" id="{91FB9776-1746-3047-B3E4-C834500A2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46599"/>
            <a:ext cx="9152726" cy="15917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D4A8BD4-B15D-D346-AA6A-D5C68DFABC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306" y="2332837"/>
            <a:ext cx="2515175" cy="1885950"/>
          </a:xfrm>
          <a:prstGeom prst="rect">
            <a:avLst/>
          </a:prstGeom>
        </p:spPr>
      </p:pic>
      <p:pic>
        <p:nvPicPr>
          <p:cNvPr id="13" name="Picture 4" descr="A picture containing outdoor, tree, grass, nature&#10;&#10;Description automatically generated">
            <a:extLst>
              <a:ext uri="{FF2B5EF4-FFF2-40B4-BE49-F238E27FC236}">
                <a16:creationId xmlns:a16="http://schemas.microsoft.com/office/drawing/2014/main" id="{9654D95B-8B8D-6444-A728-97AD09DD31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973" y="4343400"/>
            <a:ext cx="2465027" cy="1386578"/>
          </a:xfrm>
          <a:prstGeom prst="rect">
            <a:avLst/>
          </a:prstGeo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4DEB014D-484B-654F-8C19-F816D98EA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256" t="4064" r="3674" b="3540"/>
          <a:stretch/>
        </p:blipFill>
        <p:spPr>
          <a:xfrm>
            <a:off x="-16933" y="2355525"/>
            <a:ext cx="2936020" cy="2209800"/>
          </a:xfr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2" b="18247"/>
          <a:stretch/>
        </p:blipFill>
        <p:spPr>
          <a:xfrm>
            <a:off x="3019543" y="2209800"/>
            <a:ext cx="3609857" cy="2544011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986CC905-BDDB-0D4C-A619-364480B7E6E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733088"/>
            <a:ext cx="3318933" cy="18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53"/>
    </mc:Choice>
    <mc:Fallback xmlns="">
      <p:transition spd="slow" advTm="3175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FBCC-B84C-0D4D-B840-21E2038B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Anticipation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62E1D9-9D40-D741-8042-54C56519D5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315" y="1953614"/>
            <a:ext cx="1485900" cy="1358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21EE9C-BAFB-A746-A567-C869D86775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64" y="1352550"/>
            <a:ext cx="3098800" cy="6477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840E0FE-90D8-7D41-B22F-0C7983E95B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801213"/>
            <a:ext cx="2311400" cy="876300"/>
          </a:xfrm>
          <a:prstGeom prst="rect">
            <a:avLst/>
          </a:prstGeom>
        </p:spPr>
      </p:pic>
      <p:pic>
        <p:nvPicPr>
          <p:cNvPr id="5" name="Picture 4" descr="A picture containing tableware, plate, dishwar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A486EADD-579F-1740-93B7-8389B522AF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474" y="4370879"/>
            <a:ext cx="2001276" cy="8762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E094EE7-F944-0445-9FFA-6B33771661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2235200"/>
            <a:ext cx="1730664" cy="16002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79D344E-7713-A64C-A26A-F55ECA77E0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3573" y="3395064"/>
            <a:ext cx="2082800" cy="1301251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DD898008-DBBF-8243-BD82-9C00DE7A9F8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056079"/>
            <a:ext cx="2349500" cy="8636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D0830D1-C223-E049-AB64-82465A4F169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591" y="1131492"/>
            <a:ext cx="2520950" cy="54490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83E5617-D0A0-DC45-93CA-B2AEFFB68BA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607" y="5383965"/>
            <a:ext cx="2990850" cy="70716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24426A2-9B3C-644E-BE10-E09796E5641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321" y="1991942"/>
            <a:ext cx="1403122" cy="14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49"/>
    </mc:Choice>
    <mc:Fallback xmlns="">
      <p:transition spd="slow" advTm="6274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6" y="1333500"/>
            <a:ext cx="7214480" cy="514349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1" dirty="0"/>
              <a:t>Zaterdag 1 juni 2019 Rotary </a:t>
            </a:r>
            <a:r>
              <a:rPr lang="nl-NL" sz="2800" b="1" dirty="0" err="1"/>
              <a:t>EndPlasticSoup</a:t>
            </a:r>
            <a:r>
              <a:rPr lang="nl-NL" sz="2800" b="1" dirty="0"/>
              <a:t> Actiedag</a:t>
            </a:r>
          </a:p>
        </p:txBody>
      </p:sp>
    </p:spTree>
    <p:extLst>
      <p:ext uri="{BB962C8B-B14F-4D97-AF65-F5344CB8AC3E}">
        <p14:creationId xmlns:p14="http://schemas.microsoft.com/office/powerpoint/2010/main" val="351437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" t="30291" b="21529"/>
          <a:stretch/>
        </p:blipFill>
        <p:spPr>
          <a:xfrm>
            <a:off x="609600" y="1600200"/>
            <a:ext cx="8128750" cy="3176753"/>
          </a:xfrm>
          <a:ln>
            <a:solidFill>
              <a:srgbClr val="0070C0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Deelnemers Rotaryclubs EPS</a:t>
            </a:r>
          </a:p>
        </p:txBody>
      </p:sp>
    </p:spTree>
    <p:extLst>
      <p:ext uri="{BB962C8B-B14F-4D97-AF65-F5344CB8AC3E}">
        <p14:creationId xmlns:p14="http://schemas.microsoft.com/office/powerpoint/2010/main" val="2421692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www.endplasticsoup.nl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143000"/>
            <a:ext cx="7529994" cy="534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95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 juni 2019 </a:t>
            </a:r>
            <a:r>
              <a:rPr lang="nl-NL" dirty="0" err="1"/>
              <a:t>EndPlasticSoup</a:t>
            </a:r>
            <a:r>
              <a:rPr lang="nl-NL" dirty="0"/>
              <a:t> Actiedag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7538448" cy="5475751"/>
          </a:xfr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813570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 juni 2019 </a:t>
            </a:r>
            <a:r>
              <a:rPr lang="nl-NL" dirty="0" err="1"/>
              <a:t>EndPlasticSoup</a:t>
            </a:r>
            <a:r>
              <a:rPr lang="nl-NL" dirty="0"/>
              <a:t> Actiedag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62800" cy="5084414"/>
          </a:xfr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93130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5FBCC-B84C-0D4D-B840-21E2038B9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Wie </a:t>
            </a:r>
            <a:r>
              <a:rPr lang="en-US" sz="2400" b="1" dirty="0" err="1"/>
              <a:t>doen</a:t>
            </a:r>
            <a:r>
              <a:rPr lang="en-US" sz="2400" b="1" dirty="0"/>
              <a:t> al </a:t>
            </a:r>
            <a:r>
              <a:rPr lang="en-US" sz="2400" b="1" dirty="0" err="1"/>
              <a:t>mee</a:t>
            </a:r>
            <a:r>
              <a:rPr lang="en-US" sz="2400" b="1" dirty="0"/>
              <a:t>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298E477-4E2D-654E-84CC-B714488A47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4727"/>
            <a:ext cx="9144000" cy="482854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78056AE-176A-744E-A396-E8F47102CD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420" y="0"/>
            <a:ext cx="798360" cy="112800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8DAC9BF-15F1-3942-9566-90C048E6C2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27" y="3751985"/>
            <a:ext cx="307654" cy="43468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58799D3-32FE-B546-AA34-5CC1D1C0AA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82" y="3951143"/>
            <a:ext cx="307654" cy="43468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4F58644-AC91-B94A-A2F1-B26DC3C12C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728" y="3969328"/>
            <a:ext cx="307654" cy="43468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2E37F36B-530D-6C4B-BFD0-C2F6FDEF61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328" y="3498273"/>
            <a:ext cx="307654" cy="43468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BFC393D2-DB64-AF45-9911-6D9641EA89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46" y="4398819"/>
            <a:ext cx="307654" cy="43468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5250C01-AAED-7945-A98E-6F61728178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381" y="2864427"/>
            <a:ext cx="350555" cy="495300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E89BA11B-61C8-2344-80E6-BB6D63C244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45" y="3072245"/>
            <a:ext cx="350555" cy="49530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C7D353A4-E3AA-8640-BB59-91A6D5AB64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036" y="2462645"/>
            <a:ext cx="350555" cy="49530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9F26E875-8952-A84B-8ABD-EC1921561B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017" y="4651663"/>
            <a:ext cx="350555" cy="49530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0CDAEB4A-B7CC-6E4E-8A96-D8F4F3C8DB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690" y="1686790"/>
            <a:ext cx="350555" cy="495300"/>
          </a:xfrm>
          <a:prstGeom prst="rect">
            <a:avLst/>
          </a:prstGeom>
        </p:spPr>
      </p:pic>
      <p:sp>
        <p:nvSpPr>
          <p:cNvPr id="4" name="Pijl omhoog en omlaag 3">
            <a:extLst>
              <a:ext uri="{FF2B5EF4-FFF2-40B4-BE49-F238E27FC236}">
                <a16:creationId xmlns:a16="http://schemas.microsoft.com/office/drawing/2014/main" id="{2AA0C789-8E21-A440-B50B-08B667EA7793}"/>
              </a:ext>
            </a:extLst>
          </p:cNvPr>
          <p:cNvSpPr/>
          <p:nvPr/>
        </p:nvSpPr>
        <p:spPr>
          <a:xfrm rot="3972187">
            <a:off x="5263989" y="-518555"/>
            <a:ext cx="640281" cy="629239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Tijdelijke aanduiding voor inhoud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429000"/>
            <a:ext cx="2895600" cy="19044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941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49"/>
    </mc:Choice>
    <mc:Fallback xmlns="">
      <p:transition spd="slow" advTm="6274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52EDB-62BE-9E44-B4B8-585C4326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Plastic Soup is a big issue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1D05F5-F52C-1247-A85C-D4B73E2AE4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63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4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9"/>
    </mc:Choice>
    <mc:Fallback xmlns="">
      <p:transition spd="slow" advTm="977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Hamburg Rotary International </a:t>
            </a:r>
            <a:r>
              <a:rPr lang="nl-NL" dirty="0" err="1"/>
              <a:t>Convention</a:t>
            </a:r>
            <a:r>
              <a:rPr lang="nl-NL" dirty="0"/>
              <a:t> 1- 5 juni 2019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0235"/>
            <a:ext cx="3733800" cy="497840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19200"/>
            <a:ext cx="4431243" cy="3323432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495800" y="4724400"/>
            <a:ext cx="4278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House of Friendship, EPS 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Samenwerking</a:t>
            </a:r>
            <a:r>
              <a:rPr lang="en-US" sz="2000" dirty="0"/>
              <a:t> met WASRAG, ESRAG, </a:t>
            </a:r>
            <a:r>
              <a:rPr lang="en-US" sz="2000" dirty="0" err="1"/>
              <a:t>RotarAct</a:t>
            </a:r>
            <a:r>
              <a:rPr lang="en-US" sz="2000" dirty="0"/>
              <a:t> Europe, Ocean </a:t>
            </a:r>
            <a:r>
              <a:rPr lang="en-US" sz="2000" dirty="0" err="1"/>
              <a:t>CleanX</a:t>
            </a:r>
            <a:r>
              <a:rPr lang="en-US" sz="2000" dirty="0"/>
              <a:t>, Plastic Free Water,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Pop-up </a:t>
            </a:r>
            <a:r>
              <a:rPr lang="en-US" sz="2000" dirty="0" err="1"/>
              <a:t>actie</a:t>
            </a:r>
            <a:r>
              <a:rPr lang="en-US" sz="2000" dirty="0"/>
              <a:t> met End Polio Now</a:t>
            </a:r>
          </a:p>
        </p:txBody>
      </p:sp>
    </p:spTree>
    <p:extLst>
      <p:ext uri="{BB962C8B-B14F-4D97-AF65-F5344CB8AC3E}">
        <p14:creationId xmlns:p14="http://schemas.microsoft.com/office/powerpoint/2010/main" val="3460742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Rotary International </a:t>
            </a:r>
            <a:r>
              <a:rPr lang="nl-NL" dirty="0" err="1"/>
              <a:t>Convention</a:t>
            </a:r>
            <a:r>
              <a:rPr lang="nl-NL" dirty="0"/>
              <a:t> 2019 Hamburg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8229600" cy="2691301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283149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Rotary International </a:t>
            </a:r>
            <a:r>
              <a:rPr lang="nl-NL" dirty="0" err="1"/>
              <a:t>Convention</a:t>
            </a:r>
            <a:r>
              <a:rPr lang="nl-NL" dirty="0"/>
              <a:t> 2019 Hamburg 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2384"/>
            <a:ext cx="8229600" cy="2673733"/>
          </a:xfr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983667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" y="1122629"/>
            <a:ext cx="7581900" cy="531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linkClick r:id="rId3"/>
              </a:rPr>
              <a:t>www.endplasticsoup.nl</a:t>
            </a:r>
            <a:r>
              <a:rPr lang="nl-NL" dirty="0"/>
              <a:t> of www.endplasticsoup.com</a:t>
            </a:r>
          </a:p>
        </p:txBody>
      </p:sp>
    </p:spTree>
    <p:extLst>
      <p:ext uri="{BB962C8B-B14F-4D97-AF65-F5344CB8AC3E}">
        <p14:creationId xmlns:p14="http://schemas.microsoft.com/office/powerpoint/2010/main" val="2155295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natuur, buiten, water, strand&#10;&#10;Automatisch gegenereerde beschrijving">
            <a:extLst>
              <a:ext uri="{FF2B5EF4-FFF2-40B4-BE49-F238E27FC236}">
                <a16:creationId xmlns:a16="http://schemas.microsoft.com/office/drawing/2014/main" id="{63E0F00F-3F02-6A4E-AC76-26F6F16208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" y="0"/>
            <a:ext cx="9144000" cy="609562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38DC926-8E60-5142-9EFC-545B2BD673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134470"/>
            <a:ext cx="2133600" cy="125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6"/>
    </mc:Choice>
    <mc:Fallback xmlns="">
      <p:transition spd="slow" advTm="907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52EDB-62BE-9E44-B4B8-585C4326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Plastic Soup is a big issue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3152BE-25A6-7044-91CB-8509D54D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13855"/>
            <a:ext cx="1011718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9"/>
    </mc:Choice>
    <mc:Fallback xmlns="">
      <p:transition spd="slow" advTm="977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b="1" dirty="0"/>
              <a:t>45kg/per persoon per jaar, 1 miljoen plastic flessen per minuut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EBB9F1F-DC72-CB4E-8377-3B38E69F5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219200"/>
            <a:ext cx="6482489" cy="4575875"/>
          </a:xfr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BFFC590C-1F25-1242-A48C-10C484529EB1}"/>
              </a:ext>
            </a:extLst>
          </p:cNvPr>
          <p:cNvSpPr/>
          <p:nvPr/>
        </p:nvSpPr>
        <p:spPr>
          <a:xfrm>
            <a:off x="6858000" y="2286000"/>
            <a:ext cx="2133600" cy="914400"/>
          </a:xfrm>
          <a:prstGeom prst="wedgeRoundRectCallout">
            <a:avLst>
              <a:gd name="adj1" fmla="val -59777"/>
              <a:gd name="adj2" fmla="val -5684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In de USA 500 min plastic </a:t>
            </a:r>
            <a:r>
              <a:rPr lang="en-US" sz="2000" dirty="0" err="1">
                <a:solidFill>
                  <a:schemeClr val="tx2"/>
                </a:solidFill>
              </a:rPr>
              <a:t>rietjes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elke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dag</a:t>
            </a:r>
            <a:r>
              <a:rPr lang="en-US" sz="2000" dirty="0">
                <a:solidFill>
                  <a:schemeClr val="tx2"/>
                </a:solidFill>
              </a:rPr>
              <a:t>…</a:t>
            </a:r>
          </a:p>
        </p:txBody>
      </p:sp>
      <p:sp>
        <p:nvSpPr>
          <p:cNvPr id="6" name="Rounded Rectangular Callout 6">
            <a:extLst>
              <a:ext uri="{FF2B5EF4-FFF2-40B4-BE49-F238E27FC236}">
                <a16:creationId xmlns:a16="http://schemas.microsoft.com/office/drawing/2014/main" id="{73EFD384-6111-5A4A-9DAB-3DDB8EF029C0}"/>
              </a:ext>
            </a:extLst>
          </p:cNvPr>
          <p:cNvSpPr/>
          <p:nvPr/>
        </p:nvSpPr>
        <p:spPr>
          <a:xfrm>
            <a:off x="5943600" y="4114800"/>
            <a:ext cx="2929328" cy="914400"/>
          </a:xfrm>
          <a:prstGeom prst="wedgeRoundRectCallout">
            <a:avLst>
              <a:gd name="adj1" fmla="val -17463"/>
              <a:gd name="adj2" fmla="val -2077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/>
                </a:solidFill>
              </a:rPr>
              <a:t>Wereldwijd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elke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minuut</a:t>
            </a:r>
            <a:r>
              <a:rPr lang="en-US" sz="2000" dirty="0">
                <a:solidFill>
                  <a:schemeClr val="tx2"/>
                </a:solidFill>
              </a:rPr>
              <a:t> 1 </a:t>
            </a:r>
            <a:r>
              <a:rPr lang="en-US" sz="2000" dirty="0" err="1">
                <a:solidFill>
                  <a:schemeClr val="tx2"/>
                </a:solidFill>
              </a:rPr>
              <a:t>mln</a:t>
            </a:r>
            <a:r>
              <a:rPr lang="en-US" sz="2000" dirty="0">
                <a:solidFill>
                  <a:schemeClr val="tx2"/>
                </a:solidFill>
              </a:rPr>
              <a:t> plastic </a:t>
            </a:r>
            <a:r>
              <a:rPr lang="en-US" sz="2000" dirty="0" err="1">
                <a:solidFill>
                  <a:schemeClr val="tx2"/>
                </a:solidFill>
              </a:rPr>
              <a:t>flesjes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gekocht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061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70BD1-200E-5B42-88E6-DE3CAE37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6,3 </a:t>
            </a:r>
            <a:r>
              <a:rPr lang="en-US" b="1" dirty="0" err="1"/>
              <a:t>mld</a:t>
            </a:r>
            <a:r>
              <a:rPr lang="en-US" b="1" dirty="0"/>
              <a:t> ton </a:t>
            </a:r>
            <a:r>
              <a:rPr lang="en-US" b="1" dirty="0" err="1"/>
              <a:t>afval</a:t>
            </a:r>
            <a:r>
              <a:rPr lang="en-US" b="1" dirty="0"/>
              <a:t>, </a:t>
            </a:r>
            <a:r>
              <a:rPr lang="en-US" b="1" dirty="0" err="1"/>
              <a:t>slechts</a:t>
            </a:r>
            <a:r>
              <a:rPr lang="en-US" b="1" dirty="0"/>
              <a:t> 9% </a:t>
            </a:r>
            <a:r>
              <a:rPr lang="en-US" b="1" dirty="0" err="1"/>
              <a:t>wordt</a:t>
            </a:r>
            <a:r>
              <a:rPr lang="en-US" b="1" dirty="0"/>
              <a:t> </a:t>
            </a:r>
            <a:r>
              <a:rPr lang="en-US" b="1" dirty="0" err="1"/>
              <a:t>gerecycled</a:t>
            </a:r>
            <a:r>
              <a:rPr lang="en-US" b="1" dirty="0"/>
              <a:t>, 12% </a:t>
            </a:r>
            <a:r>
              <a:rPr lang="en-US" b="1" dirty="0" err="1"/>
              <a:t>verbrand</a:t>
            </a:r>
            <a:r>
              <a:rPr lang="en-US" b="1" dirty="0"/>
              <a:t>, 79% </a:t>
            </a:r>
            <a:r>
              <a:rPr lang="en-US" b="1" dirty="0" err="1"/>
              <a:t>komt</a:t>
            </a:r>
            <a:r>
              <a:rPr lang="en-US" b="1" dirty="0"/>
              <a:t> in de </a:t>
            </a:r>
            <a:r>
              <a:rPr lang="en-US" b="1" dirty="0" err="1"/>
              <a:t>natuur</a:t>
            </a:r>
            <a:endParaRPr lang="en-US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F7FB416-5A60-6E49-96BD-FBF74C94AC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371600"/>
            <a:ext cx="6158337" cy="39163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0BE0C6-6EC2-0E4C-B95C-B3628B0BE4B2}"/>
              </a:ext>
            </a:extLst>
          </p:cNvPr>
          <p:cNvSpPr txBox="1"/>
          <p:nvPr/>
        </p:nvSpPr>
        <p:spPr>
          <a:xfrm>
            <a:off x="697918" y="5516563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Source: NOAA Marine Debris Program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D9CD7FA-4509-A048-8ADE-EC91743F25FF}"/>
              </a:ext>
            </a:extLst>
          </p:cNvPr>
          <p:cNvSpPr/>
          <p:nvPr/>
        </p:nvSpPr>
        <p:spPr>
          <a:xfrm>
            <a:off x="5562600" y="5647368"/>
            <a:ext cx="2133600" cy="914400"/>
          </a:xfrm>
          <a:prstGeom prst="wedgeRoundRectCallout">
            <a:avLst>
              <a:gd name="adj1" fmla="val -117411"/>
              <a:gd name="adj2" fmla="val -29472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3 x </a:t>
            </a:r>
            <a:r>
              <a:rPr lang="en-US" sz="2000" dirty="0" err="1">
                <a:solidFill>
                  <a:schemeClr val="tx2"/>
                </a:solidFill>
              </a:rPr>
              <a:t>Frankrijk</a:t>
            </a:r>
            <a:endParaRPr lang="en-US" sz="2000" dirty="0">
              <a:solidFill>
                <a:schemeClr val="tx2"/>
              </a:solidFill>
            </a:endParaRP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1 v/d 5 Garbage Patch’s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05A0A489-69ED-CB4F-B4F7-619990BBA733}"/>
              </a:ext>
            </a:extLst>
          </p:cNvPr>
          <p:cNvSpPr/>
          <p:nvPr/>
        </p:nvSpPr>
        <p:spPr>
          <a:xfrm>
            <a:off x="3295868" y="5891162"/>
            <a:ext cx="1828800" cy="601032"/>
          </a:xfrm>
          <a:prstGeom prst="wedgeRoundRectCallout">
            <a:avLst>
              <a:gd name="adj1" fmla="val -25181"/>
              <a:gd name="adj2" fmla="val -23516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/>
                </a:solidFill>
              </a:rPr>
              <a:t>Slechts</a:t>
            </a:r>
            <a:r>
              <a:rPr lang="en-US" sz="2000" dirty="0">
                <a:solidFill>
                  <a:schemeClr val="tx2"/>
                </a:solidFill>
              </a:rPr>
              <a:t> 6% is </a:t>
            </a:r>
            <a:r>
              <a:rPr lang="en-US" sz="2000" dirty="0" err="1">
                <a:solidFill>
                  <a:schemeClr val="tx2"/>
                </a:solidFill>
              </a:rPr>
              <a:t>zichtbaar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06ABCA34-F1DC-2B4D-ADAD-FE4B0B52F643}"/>
              </a:ext>
            </a:extLst>
          </p:cNvPr>
          <p:cNvSpPr/>
          <p:nvPr/>
        </p:nvSpPr>
        <p:spPr>
          <a:xfrm>
            <a:off x="6615537" y="1371600"/>
            <a:ext cx="2376063" cy="1752600"/>
          </a:xfrm>
          <a:prstGeom prst="wedgeRoundRectCallout">
            <a:avLst>
              <a:gd name="adj1" fmla="val -131557"/>
              <a:gd name="adj2" fmla="val 6164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Elke dag 8 </a:t>
            </a:r>
            <a:r>
              <a:rPr lang="en-US" sz="2000" dirty="0" err="1">
                <a:solidFill>
                  <a:schemeClr val="tx2"/>
                </a:solidFill>
              </a:rPr>
              <a:t>mln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stukjes</a:t>
            </a:r>
            <a:r>
              <a:rPr lang="en-US" sz="2000" dirty="0">
                <a:solidFill>
                  <a:schemeClr val="tx2"/>
                </a:solidFill>
              </a:rPr>
              <a:t> plastic </a:t>
            </a:r>
            <a:r>
              <a:rPr lang="en-US" sz="2000" dirty="0" err="1">
                <a:solidFill>
                  <a:schemeClr val="tx2"/>
                </a:solidFill>
              </a:rPr>
              <a:t>erbij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  <a:r>
              <a:rPr lang="en-US" sz="2000" dirty="0" err="1">
                <a:solidFill>
                  <a:schemeClr val="tx2"/>
                </a:solidFill>
              </a:rPr>
              <a:t>Iedere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minuut</a:t>
            </a:r>
            <a:r>
              <a:rPr lang="en-US" sz="2000" dirty="0">
                <a:solidFill>
                  <a:schemeClr val="tx2"/>
                </a:solidFill>
              </a:rPr>
              <a:t> 1 </a:t>
            </a:r>
            <a:r>
              <a:rPr lang="en-US" sz="2000" dirty="0" err="1">
                <a:solidFill>
                  <a:schemeClr val="tx2"/>
                </a:solidFill>
              </a:rPr>
              <a:t>vuilniswagen</a:t>
            </a:r>
            <a:r>
              <a:rPr lang="en-US" sz="2000" dirty="0">
                <a:solidFill>
                  <a:schemeClr val="tx2"/>
                </a:solidFill>
              </a:rPr>
              <a:t> in milieu</a:t>
            </a:r>
          </a:p>
        </p:txBody>
      </p:sp>
    </p:spTree>
    <p:extLst>
      <p:ext uri="{BB962C8B-B14F-4D97-AF65-F5344CB8AC3E}">
        <p14:creationId xmlns:p14="http://schemas.microsoft.com/office/powerpoint/2010/main" val="35582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68"/>
    </mc:Choice>
    <mc:Fallback xmlns="">
      <p:transition spd="slow" advTm="3476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B731A-896B-AF4F-ADB0-AF4CE5120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Plastic </a:t>
            </a:r>
            <a:r>
              <a:rPr lang="en-US" sz="2400" b="1" dirty="0" err="1"/>
              <a:t>gaat</a:t>
            </a:r>
            <a:r>
              <a:rPr lang="en-US" sz="2400" b="1" dirty="0"/>
              <a:t> </a:t>
            </a:r>
            <a:r>
              <a:rPr lang="en-US" sz="2400" b="1" dirty="0" err="1"/>
              <a:t>niet</a:t>
            </a:r>
            <a:r>
              <a:rPr lang="en-US" sz="2400" b="1" dirty="0"/>
              <a:t> </a:t>
            </a:r>
            <a:r>
              <a:rPr lang="en-US" sz="2400" b="1" dirty="0" err="1"/>
              <a:t>weg</a:t>
            </a:r>
            <a:r>
              <a:rPr lang="en-US" sz="2400" b="1" dirty="0"/>
              <a:t>, het </a:t>
            </a:r>
            <a:r>
              <a:rPr lang="en-US" sz="2400" b="1" dirty="0" err="1"/>
              <a:t>wordt</a:t>
            </a:r>
            <a:r>
              <a:rPr lang="en-US" sz="2400" b="1" dirty="0"/>
              <a:t> </a:t>
            </a:r>
            <a:r>
              <a:rPr lang="en-US" sz="2400" b="1" dirty="0" err="1"/>
              <a:t>kleiner</a:t>
            </a:r>
            <a:endParaRPr lang="en-US" sz="24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D3B9D5-34FA-754B-A179-1A29402E44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1371600"/>
            <a:ext cx="5715000" cy="32146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3BED87-5365-0A42-8962-05B024E280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499843"/>
            <a:ext cx="4114799" cy="27485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DD1F6E-FC24-A34C-9DFD-C7B88F89ADD4}"/>
              </a:ext>
            </a:extLst>
          </p:cNvPr>
          <p:cNvSpPr txBox="1"/>
          <p:nvPr/>
        </p:nvSpPr>
        <p:spPr>
          <a:xfrm>
            <a:off x="1962150" y="4648528"/>
            <a:ext cx="274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/>
                </a:solidFill>
              </a:rPr>
              <a:t>Source: The Plastic Soup Foundation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D85A810-BAE5-2240-8AB6-B7F3D4355DBA}"/>
              </a:ext>
            </a:extLst>
          </p:cNvPr>
          <p:cNvSpPr/>
          <p:nvPr/>
        </p:nvSpPr>
        <p:spPr>
          <a:xfrm>
            <a:off x="6347488" y="2517811"/>
            <a:ext cx="2491711" cy="609600"/>
          </a:xfrm>
          <a:prstGeom prst="wedgeRoundRectCallout">
            <a:avLst>
              <a:gd name="adj1" fmla="val -78120"/>
              <a:gd name="adj2" fmla="val 5231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/>
                </a:solidFill>
              </a:rPr>
              <a:t>Doet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er</a:t>
            </a:r>
            <a:r>
              <a:rPr lang="en-US" sz="2000" dirty="0">
                <a:solidFill>
                  <a:schemeClr val="tx2"/>
                </a:solidFill>
              </a:rPr>
              <a:t> 1000?jaar over om op </a:t>
            </a:r>
            <a:r>
              <a:rPr lang="en-US" sz="2000" dirty="0" err="1">
                <a:solidFill>
                  <a:schemeClr val="tx2"/>
                </a:solidFill>
              </a:rPr>
              <a:t>te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lossen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706E8E11-20CC-6247-B5CC-34356C3B7882}"/>
              </a:ext>
            </a:extLst>
          </p:cNvPr>
          <p:cNvSpPr/>
          <p:nvPr/>
        </p:nvSpPr>
        <p:spPr>
          <a:xfrm>
            <a:off x="609600" y="4953000"/>
            <a:ext cx="3810001" cy="1219200"/>
          </a:xfrm>
          <a:prstGeom prst="wedgeRoundRectCallout">
            <a:avLst>
              <a:gd name="adj1" fmla="val -6715"/>
              <a:gd name="adj2" fmla="val 950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Plastic is </a:t>
            </a:r>
            <a:r>
              <a:rPr lang="en-US" sz="2000" dirty="0" err="1">
                <a:solidFill>
                  <a:schemeClr val="tx2"/>
                </a:solidFill>
              </a:rPr>
              <a:t>zelfs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opgenomen</a:t>
            </a:r>
            <a:r>
              <a:rPr lang="en-US" sz="2000" dirty="0">
                <a:solidFill>
                  <a:schemeClr val="tx2"/>
                </a:solidFill>
              </a:rPr>
              <a:t> in plankton </a:t>
            </a:r>
            <a:r>
              <a:rPr lang="en-US" sz="2000" dirty="0" err="1">
                <a:solidFill>
                  <a:schemeClr val="tx2"/>
                </a:solidFill>
              </a:rPr>
              <a:t>en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komt</a:t>
            </a:r>
            <a:r>
              <a:rPr lang="en-US" sz="2000" dirty="0">
                <a:solidFill>
                  <a:schemeClr val="tx2"/>
                </a:solidFill>
              </a:rPr>
              <a:t> zo overall in de </a:t>
            </a:r>
            <a:r>
              <a:rPr lang="en-US" sz="2000" dirty="0" err="1">
                <a:solidFill>
                  <a:schemeClr val="tx2"/>
                </a:solidFill>
              </a:rPr>
              <a:t>voedselketen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A449C25-1BC0-4A44-8E6B-E06E8F6E92D8}"/>
              </a:ext>
            </a:extLst>
          </p:cNvPr>
          <p:cNvSpPr/>
          <p:nvPr/>
        </p:nvSpPr>
        <p:spPr>
          <a:xfrm>
            <a:off x="6539337" y="1066800"/>
            <a:ext cx="2376063" cy="601032"/>
          </a:xfrm>
          <a:prstGeom prst="wedgeRoundRectCallout">
            <a:avLst>
              <a:gd name="adj1" fmla="val -65398"/>
              <a:gd name="adj2" fmla="val 102189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2"/>
                </a:solidFill>
              </a:rPr>
              <a:t>sterven</a:t>
            </a:r>
            <a:r>
              <a:rPr lang="en-US" sz="2000" dirty="0">
                <a:solidFill>
                  <a:schemeClr val="tx2"/>
                </a:solidFill>
              </a:rPr>
              <a:t> &gt; 1,1 </a:t>
            </a:r>
            <a:r>
              <a:rPr lang="en-US" sz="2000" dirty="0" err="1">
                <a:solidFill>
                  <a:schemeClr val="tx2"/>
                </a:solidFill>
              </a:rPr>
              <a:t>mln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dieren</a:t>
            </a:r>
            <a:r>
              <a:rPr lang="en-US" sz="2000" dirty="0">
                <a:solidFill>
                  <a:schemeClr val="tx2"/>
                </a:solidFill>
              </a:rPr>
              <a:t> per </a:t>
            </a:r>
            <a:r>
              <a:rPr lang="en-US" sz="2000" dirty="0" err="1">
                <a:solidFill>
                  <a:schemeClr val="tx2"/>
                </a:solidFill>
              </a:rPr>
              <a:t>jaar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64"/>
    </mc:Choice>
    <mc:Fallback xmlns="">
      <p:transition spd="slow" advTm="4666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52EDB-62BE-9E44-B4B8-585C4326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1" dirty="0"/>
              <a:t>1 juni 2018 </a:t>
            </a:r>
            <a:r>
              <a:rPr lang="nl-NL" sz="2400" b="1" dirty="0"/>
              <a:t>start</a:t>
            </a:r>
            <a:r>
              <a:rPr lang="nl-NL" sz="2800" b="1" dirty="0"/>
              <a:t> End Plastic </a:t>
            </a:r>
            <a:r>
              <a:rPr lang="nl-NL" sz="2800" b="1" dirty="0" err="1"/>
              <a:t>Soup</a:t>
            </a:r>
            <a:r>
              <a:rPr lang="nl-NL" sz="2800" b="1" dirty="0"/>
              <a:t> initiatief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20180602rotary end plastic-32.jpg">
            <a:extLst>
              <a:ext uri="{FF2B5EF4-FFF2-40B4-BE49-F238E27FC236}">
                <a16:creationId xmlns:a16="http://schemas.microsoft.com/office/drawing/2014/main" id="{2ECE17B9-4531-4148-832E-E756D2AE30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0600"/>
            <a:ext cx="9144000" cy="511690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5EDBBD2-1160-EA4A-813E-789EDE148B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67" y="1219200"/>
            <a:ext cx="4572000" cy="268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8"/>
    </mc:Choice>
    <mc:Fallback xmlns="">
      <p:transition spd="slow" advTm="1834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52EDB-62BE-9E44-B4B8-585C43264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Leonardo da Vinci Award </a:t>
            </a:r>
            <a:r>
              <a:rPr lang="en-US" sz="2400" b="1" dirty="0" err="1"/>
              <a:t>voor</a:t>
            </a:r>
            <a:r>
              <a:rPr lang="en-US" sz="2400" b="1" dirty="0"/>
              <a:t> The Ocean Clean-up - </a:t>
            </a:r>
            <a:r>
              <a:rPr lang="en-US" sz="2400" b="1" dirty="0" err="1"/>
              <a:t>Boyan</a:t>
            </a:r>
            <a:r>
              <a:rPr lang="en-US" sz="2400" b="1" dirty="0"/>
              <a:t> Slat (NL)</a:t>
            </a:r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A53F1B1-42C0-4D47-8465-C74AA5D88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990599"/>
            <a:ext cx="9144000" cy="5174953"/>
          </a:xfrm>
        </p:spPr>
      </p:pic>
    </p:spTree>
    <p:extLst>
      <p:ext uri="{BB962C8B-B14F-4D97-AF65-F5344CB8AC3E}">
        <p14:creationId xmlns:p14="http://schemas.microsoft.com/office/powerpoint/2010/main" val="103589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3"/>
    </mc:Choice>
    <mc:Fallback xmlns="">
      <p:transition spd="slow" advTm="1813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1" dirty="0"/>
              <a:t>Plastic </a:t>
            </a:r>
            <a:r>
              <a:rPr lang="nl-NL" sz="2800" b="1" dirty="0" err="1"/>
              <a:t>Soup</a:t>
            </a:r>
            <a:r>
              <a:rPr lang="nl-NL" sz="2800" b="1" dirty="0"/>
              <a:t> vissen met 60 Rotaryclubs en </a:t>
            </a:r>
            <a:r>
              <a:rPr lang="nl-NL" sz="2800" b="1" dirty="0" err="1"/>
              <a:t>WeekendAcademie</a:t>
            </a:r>
            <a:endParaRPr lang="nl-NL" sz="2800" b="1" dirty="0"/>
          </a:p>
        </p:txBody>
      </p:sp>
      <p:pic>
        <p:nvPicPr>
          <p:cNvPr id="4" name="Tijdelijke aanduiding voor inhoud 3" descr="20180602rotary-end-plastic-1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000125"/>
            <a:ext cx="7815262" cy="521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20324"/>
      </p:ext>
    </p:extLst>
  </p:cSld>
  <p:clrMapOvr>
    <a:masterClrMapping/>
  </p:clrMapOvr>
</p:sld>
</file>

<file path=ppt/theme/theme1.xml><?xml version="1.0" encoding="utf-8"?>
<a:theme xmlns:a="http://schemas.openxmlformats.org/drawingml/2006/main" name="TRF-PowerpointDesignEN_Light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TRF-PowerpointDesignEN_Light.pot</Template>
  <TotalTime>20</TotalTime>
  <Words>376</Words>
  <Application>Microsoft Macintosh PowerPoint</Application>
  <PresentationFormat>Diavoorstelling (4:3)</PresentationFormat>
  <Paragraphs>62</Paragraphs>
  <Slides>24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Arial</vt:lpstr>
      <vt:lpstr>Arial Narrow</vt:lpstr>
      <vt:lpstr>Calibri</vt:lpstr>
      <vt:lpstr>Georgia</vt:lpstr>
      <vt:lpstr>TRF-PowerpointDesignEN_Light</vt:lpstr>
      <vt:lpstr>Custom Design</vt:lpstr>
      <vt:lpstr>2_Custom Design</vt:lpstr>
      <vt:lpstr>PowerPoint-presentatie</vt:lpstr>
      <vt:lpstr>The Plastic Soup is a big issue</vt:lpstr>
      <vt:lpstr>The Plastic Soup is a big issue</vt:lpstr>
      <vt:lpstr>45kg/per persoon per jaar, 1 miljoen plastic flessen per minuut </vt:lpstr>
      <vt:lpstr>6,3 mld ton afval, slechts 9% wordt gerecycled, 12% verbrand, 79% komt in de natuur</vt:lpstr>
      <vt:lpstr>Plastic gaat niet weg, het wordt kleiner</vt:lpstr>
      <vt:lpstr>1 juni 2018 start End Plastic Soup initiatief </vt:lpstr>
      <vt:lpstr>Leonardo da Vinci Award voor The Ocean Clean-up - Boyan Slat (NL)</vt:lpstr>
      <vt:lpstr>Plastic Soup vissen met 60 Rotaryclubs en WeekendAcademie</vt:lpstr>
      <vt:lpstr>End Plastic Soup initiatief</vt:lpstr>
      <vt:lpstr>Awareness: online EndPlasticSoup petitie</vt:lpstr>
      <vt:lpstr>Action</vt:lpstr>
      <vt:lpstr>Anticipation</vt:lpstr>
      <vt:lpstr>Zaterdag 1 juni 2019 Rotary EndPlasticSoup Actiedag</vt:lpstr>
      <vt:lpstr>Deelnemers Rotaryclubs EPS</vt:lpstr>
      <vt:lpstr>www.endplasticsoup.nl</vt:lpstr>
      <vt:lpstr>1 juni 2019 EndPlasticSoup Actiedag</vt:lpstr>
      <vt:lpstr>1 juni 2019 EndPlasticSoup Actiedag</vt:lpstr>
      <vt:lpstr>Wie doen al mee?</vt:lpstr>
      <vt:lpstr>Hamburg Rotary International Convention 1- 5 juni 2019</vt:lpstr>
      <vt:lpstr>Rotary International Convention 2019 Hamburg</vt:lpstr>
      <vt:lpstr>Rotary International Convention 2019 Hamburg </vt:lpstr>
      <vt:lpstr>www.endplasticsoup.nl of www.endplasticsoup.com</vt:lpstr>
      <vt:lpstr>PowerPoint-presentatie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wentel sandberg</cp:lastModifiedBy>
  <cp:revision>938</cp:revision>
  <cp:lastPrinted>2019-02-25T13:33:42Z</cp:lastPrinted>
  <dcterms:created xsi:type="dcterms:W3CDTF">2010-04-16T20:11:30Z</dcterms:created>
  <dcterms:modified xsi:type="dcterms:W3CDTF">2019-05-23T12:28:07Z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Bob Kiolbassa</vt:lpwstr>
  </property>
  <property fmtid="{D5CDD505-2E9C-101B-9397-08002B2CF9AE}" pid="3" name="WhenToUse">
    <vt:lpwstr>Powerpoint template using the new brand guidelines. This presentation has a cloud gray background on the cover and white background on other slides.</vt:lpwstr>
  </property>
  <property fmtid="{D5CDD505-2E9C-101B-9397-08002B2CF9AE}" pid="4" name="Description0">
    <vt:lpwstr>Powerpoint template using the new brand guidelines. This presentation has a cloud gray background on the cover and white background on other slides.</vt:lpwstr>
  </property>
  <property fmtid="{D5CDD505-2E9C-101B-9397-08002B2CF9AE}" pid="5" name="Status">
    <vt:lpwstr>In Review</vt:lpwstr>
  </property>
</Properties>
</file>